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59" r:id="rId4"/>
    <p:sldId id="258" r:id="rId5"/>
    <p:sldId id="260" r:id="rId6"/>
    <p:sldId id="261" r:id="rId7"/>
    <p:sldId id="262" r:id="rId8"/>
    <p:sldId id="263" r:id="rId9"/>
    <p:sldId id="265" r:id="rId10"/>
    <p:sldId id="264"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450"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4356D7-B616-419B-B9C6-1FE3ABB27437}" type="datetimeFigureOut">
              <a:rPr lang="en-AU" smtClean="0"/>
              <a:t>29/05/2012</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32C681-F954-442C-B072-37735EFF7E2D}" type="slidenum">
              <a:rPr lang="en-AU" smtClean="0"/>
              <a:t>‹#›</a:t>
            </a:fld>
            <a:endParaRPr lang="en-AU"/>
          </a:p>
        </p:txBody>
      </p:sp>
    </p:spTree>
    <p:extLst>
      <p:ext uri="{BB962C8B-B14F-4D97-AF65-F5344CB8AC3E}">
        <p14:creationId xmlns:p14="http://schemas.microsoft.com/office/powerpoint/2010/main" val="30225817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p:spPr>
      </p:sp>
      <p:sp>
        <p:nvSpPr>
          <p:cNvPr id="696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AU" smtClean="0"/>
              <a:t>Square brackets are used to indicate abbreviations. This is the format used in the draft syllabuses.</a:t>
            </a:r>
          </a:p>
        </p:txBody>
      </p:sp>
      <p:sp>
        <p:nvSpPr>
          <p:cNvPr id="76804" name="Slide Number Placeholder 3"/>
          <p:cNvSpPr>
            <a:spLocks noGrp="1"/>
          </p:cNvSpPr>
          <p:nvPr>
            <p:ph type="sldNum" sz="quarter" idx="5"/>
          </p:nvPr>
        </p:nvSpPr>
        <p:spPr bwMode="auto">
          <a:extLst/>
        </p:spPr>
        <p:txBody>
          <a:bodyPr wrap="square" numCol="1" anchorCtr="0" compatLnSpc="1">
            <a:prstTxWarp prst="textNoShape">
              <a:avLst/>
            </a:prstTxWarp>
          </a:bodyPr>
          <a:lstStyle>
            <a:lvl1pPr>
              <a:defRPr>
                <a:solidFill>
                  <a:schemeClr val="tx1"/>
                </a:solidFill>
                <a:latin typeface="Lucida Sans" pitchFamily="34" charset="0"/>
              </a:defRPr>
            </a:lvl1pPr>
            <a:lvl2pPr marL="742950" indent="-285750">
              <a:defRPr>
                <a:solidFill>
                  <a:schemeClr val="tx1"/>
                </a:solidFill>
                <a:latin typeface="Lucida Sans" pitchFamily="34" charset="0"/>
              </a:defRPr>
            </a:lvl2pPr>
            <a:lvl3pPr marL="1143000" indent="-228600">
              <a:defRPr>
                <a:solidFill>
                  <a:schemeClr val="tx1"/>
                </a:solidFill>
                <a:latin typeface="Lucida Sans" pitchFamily="34" charset="0"/>
              </a:defRPr>
            </a:lvl3pPr>
            <a:lvl4pPr marL="1600200" indent="-228600">
              <a:defRPr>
                <a:solidFill>
                  <a:schemeClr val="tx1"/>
                </a:solidFill>
                <a:latin typeface="Lucida Sans" pitchFamily="34" charset="0"/>
              </a:defRPr>
            </a:lvl4pPr>
            <a:lvl5pPr marL="2057400" indent="-228600">
              <a:defRPr>
                <a:solidFill>
                  <a:schemeClr val="tx1"/>
                </a:solidFill>
                <a:latin typeface="Lucida Sans" pitchFamily="34" charset="0"/>
              </a:defRPr>
            </a:lvl5pPr>
            <a:lvl6pPr marL="2514600" indent="-228600" fontAlgn="base">
              <a:spcBef>
                <a:spcPct val="0"/>
              </a:spcBef>
              <a:spcAft>
                <a:spcPct val="0"/>
              </a:spcAft>
              <a:defRPr>
                <a:solidFill>
                  <a:schemeClr val="tx1"/>
                </a:solidFill>
                <a:latin typeface="Lucida Sans" pitchFamily="34" charset="0"/>
              </a:defRPr>
            </a:lvl6pPr>
            <a:lvl7pPr marL="2971800" indent="-228600" fontAlgn="base">
              <a:spcBef>
                <a:spcPct val="0"/>
              </a:spcBef>
              <a:spcAft>
                <a:spcPct val="0"/>
              </a:spcAft>
              <a:defRPr>
                <a:solidFill>
                  <a:schemeClr val="tx1"/>
                </a:solidFill>
                <a:latin typeface="Lucida Sans" pitchFamily="34" charset="0"/>
              </a:defRPr>
            </a:lvl7pPr>
            <a:lvl8pPr marL="3429000" indent="-228600" fontAlgn="base">
              <a:spcBef>
                <a:spcPct val="0"/>
              </a:spcBef>
              <a:spcAft>
                <a:spcPct val="0"/>
              </a:spcAft>
              <a:defRPr>
                <a:solidFill>
                  <a:schemeClr val="tx1"/>
                </a:solidFill>
                <a:latin typeface="Lucida Sans" pitchFamily="34" charset="0"/>
              </a:defRPr>
            </a:lvl8pPr>
            <a:lvl9pPr marL="3886200" indent="-228600" fontAlgn="base">
              <a:spcBef>
                <a:spcPct val="0"/>
              </a:spcBef>
              <a:spcAft>
                <a:spcPct val="0"/>
              </a:spcAft>
              <a:defRPr>
                <a:solidFill>
                  <a:schemeClr val="tx1"/>
                </a:solidFill>
                <a:latin typeface="Lucida Sans" pitchFamily="34" charset="0"/>
              </a:defRPr>
            </a:lvl9pPr>
          </a:lstStyle>
          <a:p>
            <a:pPr fontAlgn="base">
              <a:spcBef>
                <a:spcPct val="0"/>
              </a:spcBef>
              <a:spcAft>
                <a:spcPct val="0"/>
              </a:spcAft>
              <a:defRPr/>
            </a:pPr>
            <a:fld id="{231D34B9-0473-4EC4-A18A-5B851327562C}" type="slidenum">
              <a:rPr lang="en-AU" smtClean="0">
                <a:latin typeface="Calibri" pitchFamily="34" charset="0"/>
              </a:rPr>
              <a:pPr fontAlgn="base">
                <a:spcBef>
                  <a:spcPct val="0"/>
                </a:spcBef>
                <a:spcAft>
                  <a:spcPct val="0"/>
                </a:spcAft>
                <a:defRPr/>
              </a:pPr>
              <a:t>18</a:t>
            </a:fld>
            <a:endParaRPr lang="en-AU" smtClean="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bwMode="auto">
          <a:noFill/>
          <a:ln>
            <a:solidFill>
              <a:srgbClr val="000000"/>
            </a:solidFill>
            <a:miter lim="800000"/>
            <a:headEnd/>
            <a:tailEnd/>
          </a:ln>
        </p:spPr>
      </p:sp>
      <p:sp>
        <p:nvSpPr>
          <p:cNvPr id="706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77828" name="Slide Number Placeholder 3"/>
          <p:cNvSpPr>
            <a:spLocks noGrp="1"/>
          </p:cNvSpPr>
          <p:nvPr>
            <p:ph type="sldNum" sz="quarter" idx="5"/>
          </p:nvPr>
        </p:nvSpPr>
        <p:spPr bwMode="auto">
          <a:extLst/>
        </p:spPr>
        <p:txBody>
          <a:bodyPr wrap="square" numCol="1" anchorCtr="0" compatLnSpc="1">
            <a:prstTxWarp prst="textNoShape">
              <a:avLst/>
            </a:prstTxWarp>
          </a:bodyPr>
          <a:lstStyle>
            <a:lvl1pPr>
              <a:defRPr>
                <a:solidFill>
                  <a:schemeClr val="tx1"/>
                </a:solidFill>
                <a:latin typeface="Lucida Sans" pitchFamily="34" charset="0"/>
              </a:defRPr>
            </a:lvl1pPr>
            <a:lvl2pPr marL="742950" indent="-285750">
              <a:defRPr>
                <a:solidFill>
                  <a:schemeClr val="tx1"/>
                </a:solidFill>
                <a:latin typeface="Lucida Sans" pitchFamily="34" charset="0"/>
              </a:defRPr>
            </a:lvl2pPr>
            <a:lvl3pPr marL="1143000" indent="-228600">
              <a:defRPr>
                <a:solidFill>
                  <a:schemeClr val="tx1"/>
                </a:solidFill>
                <a:latin typeface="Lucida Sans" pitchFamily="34" charset="0"/>
              </a:defRPr>
            </a:lvl3pPr>
            <a:lvl4pPr marL="1600200" indent="-228600">
              <a:defRPr>
                <a:solidFill>
                  <a:schemeClr val="tx1"/>
                </a:solidFill>
                <a:latin typeface="Lucida Sans" pitchFamily="34" charset="0"/>
              </a:defRPr>
            </a:lvl4pPr>
            <a:lvl5pPr marL="2057400" indent="-228600">
              <a:defRPr>
                <a:solidFill>
                  <a:schemeClr val="tx1"/>
                </a:solidFill>
                <a:latin typeface="Lucida Sans" pitchFamily="34" charset="0"/>
              </a:defRPr>
            </a:lvl5pPr>
            <a:lvl6pPr marL="2514600" indent="-228600" fontAlgn="base">
              <a:spcBef>
                <a:spcPct val="0"/>
              </a:spcBef>
              <a:spcAft>
                <a:spcPct val="0"/>
              </a:spcAft>
              <a:defRPr>
                <a:solidFill>
                  <a:schemeClr val="tx1"/>
                </a:solidFill>
                <a:latin typeface="Lucida Sans" pitchFamily="34" charset="0"/>
              </a:defRPr>
            </a:lvl6pPr>
            <a:lvl7pPr marL="2971800" indent="-228600" fontAlgn="base">
              <a:spcBef>
                <a:spcPct val="0"/>
              </a:spcBef>
              <a:spcAft>
                <a:spcPct val="0"/>
              </a:spcAft>
              <a:defRPr>
                <a:solidFill>
                  <a:schemeClr val="tx1"/>
                </a:solidFill>
                <a:latin typeface="Lucida Sans" pitchFamily="34" charset="0"/>
              </a:defRPr>
            </a:lvl7pPr>
            <a:lvl8pPr marL="3429000" indent="-228600" fontAlgn="base">
              <a:spcBef>
                <a:spcPct val="0"/>
              </a:spcBef>
              <a:spcAft>
                <a:spcPct val="0"/>
              </a:spcAft>
              <a:defRPr>
                <a:solidFill>
                  <a:schemeClr val="tx1"/>
                </a:solidFill>
                <a:latin typeface="Lucida Sans" pitchFamily="34" charset="0"/>
              </a:defRPr>
            </a:lvl8pPr>
            <a:lvl9pPr marL="3886200" indent="-228600" fontAlgn="base">
              <a:spcBef>
                <a:spcPct val="0"/>
              </a:spcBef>
              <a:spcAft>
                <a:spcPct val="0"/>
              </a:spcAft>
              <a:defRPr>
                <a:solidFill>
                  <a:schemeClr val="tx1"/>
                </a:solidFill>
                <a:latin typeface="Lucida Sans" pitchFamily="34" charset="0"/>
              </a:defRPr>
            </a:lvl9pPr>
          </a:lstStyle>
          <a:p>
            <a:pPr fontAlgn="base">
              <a:spcBef>
                <a:spcPct val="0"/>
              </a:spcBef>
              <a:spcAft>
                <a:spcPct val="0"/>
              </a:spcAft>
              <a:defRPr/>
            </a:pPr>
            <a:fld id="{24CB4065-5C52-4C79-8CED-6AD2D5E07CBB}" type="slidenum">
              <a:rPr lang="en-AU" smtClean="0">
                <a:latin typeface="Calibri" pitchFamily="34" charset="0"/>
              </a:rPr>
              <a:pPr fontAlgn="base">
                <a:spcBef>
                  <a:spcPct val="0"/>
                </a:spcBef>
                <a:spcAft>
                  <a:spcPct val="0"/>
                </a:spcAft>
                <a:defRPr/>
              </a:pPr>
              <a:t>19</a:t>
            </a:fld>
            <a:endParaRPr lang="en-AU" smtClean="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086FE39F-4117-487C-BC3C-6B610F7559D6}" type="datetimeFigureOut">
              <a:rPr lang="en-US" smtClean="0"/>
              <a:t>5/29/2012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8879A38-6B1E-4DE0-839B-F64EFA60A35A}" type="slidenum">
              <a:rPr lang="en-AU" smtClean="0"/>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086FE39F-4117-487C-BC3C-6B610F7559D6}" type="datetimeFigureOut">
              <a:rPr lang="en-US" smtClean="0"/>
              <a:t>5/29/2012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8879A38-6B1E-4DE0-839B-F64EFA60A35A}" type="slidenum">
              <a:rPr lang="en-AU" smtClean="0"/>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086FE39F-4117-487C-BC3C-6B610F7559D6}" type="datetimeFigureOut">
              <a:rPr lang="en-US" smtClean="0"/>
              <a:t>5/29/2012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8879A38-6B1E-4DE0-839B-F64EFA60A35A}" type="slidenum">
              <a:rPr lang="en-AU" smtClean="0"/>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086FE39F-4117-487C-BC3C-6B610F7559D6}" type="datetimeFigureOut">
              <a:rPr lang="en-US" smtClean="0"/>
              <a:t>5/29/2012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8879A38-6B1E-4DE0-839B-F64EFA60A35A}" type="slidenum">
              <a:rPr lang="en-AU" smtClean="0"/>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6FE39F-4117-487C-BC3C-6B610F7559D6}" type="datetimeFigureOut">
              <a:rPr lang="en-US" smtClean="0"/>
              <a:t>5/29/2012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B8879A38-6B1E-4DE0-839B-F64EFA60A35A}" type="slidenum">
              <a:rPr lang="en-AU" smtClean="0"/>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086FE39F-4117-487C-BC3C-6B610F7559D6}" type="datetimeFigureOut">
              <a:rPr lang="en-US" smtClean="0"/>
              <a:t>5/29/2012</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B8879A38-6B1E-4DE0-839B-F64EFA60A35A}" type="slidenum">
              <a:rPr lang="en-AU" smtClean="0"/>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086FE39F-4117-487C-BC3C-6B610F7559D6}" type="datetimeFigureOut">
              <a:rPr lang="en-US" smtClean="0"/>
              <a:t>5/29/2012</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B8879A38-6B1E-4DE0-839B-F64EFA60A35A}" type="slidenum">
              <a:rPr lang="en-AU" smtClean="0"/>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086FE39F-4117-487C-BC3C-6B610F7559D6}" type="datetimeFigureOut">
              <a:rPr lang="en-US" smtClean="0"/>
              <a:t>5/29/2012</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B8879A38-6B1E-4DE0-839B-F64EFA60A35A}" type="slidenum">
              <a:rPr lang="en-AU" smtClean="0"/>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6FE39F-4117-487C-BC3C-6B610F7559D6}" type="datetimeFigureOut">
              <a:rPr lang="en-US" smtClean="0"/>
              <a:t>5/29/2012</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B8879A38-6B1E-4DE0-839B-F64EFA60A35A}" type="slidenum">
              <a:rPr lang="en-AU" smtClean="0"/>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6FE39F-4117-487C-BC3C-6B610F7559D6}" type="datetimeFigureOut">
              <a:rPr lang="en-US" smtClean="0"/>
              <a:t>5/29/2012</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B8879A38-6B1E-4DE0-839B-F64EFA60A35A}" type="slidenum">
              <a:rPr lang="en-AU" smtClean="0"/>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6FE39F-4117-487C-BC3C-6B610F7559D6}" type="datetimeFigureOut">
              <a:rPr lang="en-US" smtClean="0"/>
              <a:t>5/29/2012</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B8879A38-6B1E-4DE0-839B-F64EFA60A35A}" type="slidenum">
              <a:rPr lang="en-AU" smtClean="0"/>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6FE39F-4117-487C-BC3C-6B610F7559D6}" type="datetimeFigureOut">
              <a:rPr lang="en-US" smtClean="0"/>
              <a:t>5/29/2012</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879A38-6B1E-4DE0-839B-F64EFA60A35A}" type="slidenum">
              <a:rPr lang="en-AU" smtClean="0"/>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785918" y="3929066"/>
            <a:ext cx="6400800" cy="1752600"/>
          </a:xfrm>
        </p:spPr>
        <p:txBody>
          <a:bodyPr>
            <a:normAutofit fontScale="92500" lnSpcReduction="20000"/>
          </a:bodyPr>
          <a:lstStyle/>
          <a:p>
            <a:r>
              <a:rPr lang="en-AU" sz="4400" b="1" dirty="0" smtClean="0">
                <a:solidFill>
                  <a:srgbClr val="C00000"/>
                </a:solidFill>
                <a:effectLst>
                  <a:outerShdw blurRad="38100" dist="38100" dir="2700000" algn="tl">
                    <a:srgbClr val="000000">
                      <a:alpha val="43137"/>
                    </a:srgbClr>
                  </a:outerShdw>
                </a:effectLst>
              </a:rPr>
              <a:t>Programming the New Syllabuses (incorporating the Australian Curriculum)</a:t>
            </a:r>
            <a:endParaRPr lang="en-AU" sz="4400" b="1" dirty="0">
              <a:solidFill>
                <a:srgbClr val="C00000"/>
              </a:solidFill>
              <a:effectLst>
                <a:outerShdw blurRad="38100" dist="38100" dir="2700000" algn="tl">
                  <a:srgbClr val="000000">
                    <a:alpha val="43137"/>
                  </a:srgbClr>
                </a:outerShdw>
              </a:effectLst>
            </a:endParaRPr>
          </a:p>
        </p:txBody>
      </p:sp>
      <p:pic>
        <p:nvPicPr>
          <p:cNvPr id="4" name="Picture 3" descr="dec-black.png"/>
          <p:cNvPicPr>
            <a:picLocks noChangeAspect="1"/>
          </p:cNvPicPr>
          <p:nvPr/>
        </p:nvPicPr>
        <p:blipFill>
          <a:blip r:embed="rId2" cstate="print"/>
          <a:stretch>
            <a:fillRect/>
          </a:stretch>
        </p:blipFill>
        <p:spPr>
          <a:xfrm>
            <a:off x="0" y="5929330"/>
            <a:ext cx="2874860" cy="928670"/>
          </a:xfrm>
          <a:prstGeom prst="rect">
            <a:avLst/>
          </a:prstGeom>
        </p:spPr>
      </p:pic>
      <p:pic>
        <p:nvPicPr>
          <p:cNvPr id="5" name="Picture 4" descr="How 2 Learn Logo revised.png"/>
          <p:cNvPicPr>
            <a:picLocks noChangeAspect="1"/>
          </p:cNvPicPr>
          <p:nvPr/>
        </p:nvPicPr>
        <p:blipFill>
          <a:blip r:embed="rId3" cstate="print"/>
          <a:stretch>
            <a:fillRect/>
          </a:stretch>
        </p:blipFill>
        <p:spPr bwMode="auto">
          <a:xfrm>
            <a:off x="497407" y="2143116"/>
            <a:ext cx="2890483" cy="1643074"/>
          </a:xfrm>
          <a:prstGeom prst="rect">
            <a:avLst/>
          </a:prstGeom>
          <a:ln>
            <a:noFill/>
          </a:ln>
          <a:effectLst>
            <a:outerShdw blurRad="292100" dist="139700" dir="2700000" algn="tl" rotWithShape="0">
              <a:srgbClr val="333333">
                <a:alpha val="65000"/>
              </a:srgbClr>
            </a:outerShdw>
          </a:effectLst>
        </p:spPr>
      </p:pic>
      <p:pic>
        <p:nvPicPr>
          <p:cNvPr id="1026" name="Picture 2"/>
          <p:cNvPicPr>
            <a:picLocks noChangeAspect="1" noChangeArrowheads="1"/>
          </p:cNvPicPr>
          <p:nvPr/>
        </p:nvPicPr>
        <p:blipFill>
          <a:blip r:embed="rId4" cstate="print"/>
          <a:srcRect/>
          <a:stretch>
            <a:fillRect/>
          </a:stretch>
        </p:blipFill>
        <p:spPr bwMode="auto">
          <a:xfrm>
            <a:off x="6072198" y="2143117"/>
            <a:ext cx="2357454" cy="168389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AU" sz="6000" b="1" dirty="0" smtClean="0"/>
              <a:t>Pedagogy drives good planning and effective programming.</a:t>
            </a:r>
            <a:endParaRPr lang="en-AU" sz="6000" b="1" dirty="0"/>
          </a:p>
        </p:txBody>
      </p:sp>
    </p:spTree>
    <p:extLst>
      <p:ext uri="{BB962C8B-B14F-4D97-AF65-F5344CB8AC3E}">
        <p14:creationId xmlns:p14="http://schemas.microsoft.com/office/powerpoint/2010/main" val="38985053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476672"/>
            <a:ext cx="8229600" cy="4525963"/>
          </a:xfrm>
        </p:spPr>
        <p:txBody>
          <a:bodyPr>
            <a:noAutofit/>
          </a:bodyPr>
          <a:lstStyle/>
          <a:p>
            <a:pPr marL="0" indent="0">
              <a:buNone/>
            </a:pPr>
            <a:r>
              <a:rPr lang="en-AU" sz="6000" dirty="0" smtClean="0"/>
              <a:t>Data driven pedagogy is the most effective professional practice.</a:t>
            </a:r>
          </a:p>
          <a:p>
            <a:pPr marL="0" indent="0">
              <a:buNone/>
            </a:pPr>
            <a:r>
              <a:rPr lang="en-AU" sz="6000" dirty="0" smtClean="0"/>
              <a:t>Data driven learning caters to the learning needs of </a:t>
            </a:r>
            <a:r>
              <a:rPr lang="en-AU" sz="6000" b="1" i="1" dirty="0" smtClean="0"/>
              <a:t>ALL</a:t>
            </a:r>
            <a:r>
              <a:rPr lang="en-AU" sz="6000" dirty="0" smtClean="0"/>
              <a:t> students.</a:t>
            </a:r>
            <a:endParaRPr lang="en-AU" sz="6000" dirty="0"/>
          </a:p>
        </p:txBody>
      </p:sp>
    </p:spTree>
    <p:extLst>
      <p:ext uri="{BB962C8B-B14F-4D97-AF65-F5344CB8AC3E}">
        <p14:creationId xmlns:p14="http://schemas.microsoft.com/office/powerpoint/2010/main" val="42593114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Planning for learning. </a:t>
            </a:r>
            <a:br>
              <a:rPr lang="en-AU" dirty="0" smtClean="0"/>
            </a:br>
            <a:r>
              <a:rPr lang="en-AU" dirty="0" smtClean="0"/>
              <a:t>Students have a right to:</a:t>
            </a:r>
            <a:endParaRPr lang="en-AU" dirty="0"/>
          </a:p>
        </p:txBody>
      </p:sp>
      <p:sp>
        <p:nvSpPr>
          <p:cNvPr id="3" name="Content Placeholder 2"/>
          <p:cNvSpPr>
            <a:spLocks noGrp="1"/>
          </p:cNvSpPr>
          <p:nvPr>
            <p:ph idx="1"/>
          </p:nvPr>
        </p:nvSpPr>
        <p:spPr/>
        <p:txBody>
          <a:bodyPr/>
          <a:lstStyle/>
          <a:p>
            <a:r>
              <a:rPr lang="en-AU" dirty="0" smtClean="0"/>
              <a:t>Active </a:t>
            </a:r>
            <a:r>
              <a:rPr lang="en-AU" i="1" dirty="0" smtClean="0"/>
              <a:t>engagement</a:t>
            </a:r>
            <a:r>
              <a:rPr lang="en-AU" dirty="0" smtClean="0"/>
              <a:t> with content worthy of sustained attention.</a:t>
            </a:r>
          </a:p>
          <a:p>
            <a:r>
              <a:rPr lang="en-AU" dirty="0" smtClean="0"/>
              <a:t>Thorough </a:t>
            </a:r>
            <a:r>
              <a:rPr lang="en-AU" i="1" dirty="0" smtClean="0"/>
              <a:t>thinking</a:t>
            </a:r>
            <a:r>
              <a:rPr lang="en-AU" dirty="0" smtClean="0"/>
              <a:t> about that content.</a:t>
            </a:r>
          </a:p>
          <a:p>
            <a:r>
              <a:rPr lang="en-AU" dirty="0" smtClean="0"/>
              <a:t>Deep </a:t>
            </a:r>
            <a:r>
              <a:rPr lang="en-AU" i="1" dirty="0" smtClean="0"/>
              <a:t>understanding</a:t>
            </a:r>
            <a:r>
              <a:rPr lang="en-AU" dirty="0" smtClean="0"/>
              <a:t> of key concepts in core content.</a:t>
            </a:r>
          </a:p>
          <a:p>
            <a:r>
              <a:rPr lang="en-AU" dirty="0" smtClean="0"/>
              <a:t>Increased </a:t>
            </a:r>
            <a:r>
              <a:rPr lang="en-AU" i="1" dirty="0" smtClean="0"/>
              <a:t>independence</a:t>
            </a:r>
            <a:r>
              <a:rPr lang="en-AU" dirty="0" smtClean="0"/>
              <a:t> through skills they can use to make current and future content and contexts.</a:t>
            </a:r>
            <a:endParaRPr lang="en-AU" dirty="0"/>
          </a:p>
        </p:txBody>
      </p:sp>
    </p:spTree>
    <p:extLst>
      <p:ext uri="{BB962C8B-B14F-4D97-AF65-F5344CB8AC3E}">
        <p14:creationId xmlns:p14="http://schemas.microsoft.com/office/powerpoint/2010/main" val="24381144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2132856"/>
            <a:ext cx="8229600" cy="4525963"/>
          </a:xfrm>
        </p:spPr>
        <p:txBody>
          <a:bodyPr/>
          <a:lstStyle/>
          <a:p>
            <a:r>
              <a:rPr lang="en-AU" i="1" dirty="0" smtClean="0"/>
              <a:t>Access </a:t>
            </a:r>
            <a:r>
              <a:rPr lang="en-AU" dirty="0" smtClean="0"/>
              <a:t>to relevant knowledge.	</a:t>
            </a:r>
          </a:p>
          <a:p>
            <a:r>
              <a:rPr lang="en-AU" i="1" dirty="0" smtClean="0"/>
              <a:t>Power</a:t>
            </a:r>
            <a:r>
              <a:rPr lang="en-AU" dirty="0" smtClean="0"/>
              <a:t> to participate in a democracy- to interact with, influence and transform their world.</a:t>
            </a:r>
            <a:endParaRPr lang="en-AU" dirty="0"/>
          </a:p>
        </p:txBody>
      </p:sp>
    </p:spTree>
    <p:extLst>
      <p:ext uri="{BB962C8B-B14F-4D97-AF65-F5344CB8AC3E}">
        <p14:creationId xmlns:p14="http://schemas.microsoft.com/office/powerpoint/2010/main" val="9211710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Key points</a:t>
            </a:r>
            <a:endParaRPr lang="en-AU" dirty="0"/>
          </a:p>
        </p:txBody>
      </p:sp>
      <p:sp>
        <p:nvSpPr>
          <p:cNvPr id="3" name="Content Placeholder 2"/>
          <p:cNvSpPr>
            <a:spLocks noGrp="1"/>
          </p:cNvSpPr>
          <p:nvPr>
            <p:ph idx="1"/>
          </p:nvPr>
        </p:nvSpPr>
        <p:spPr/>
        <p:txBody>
          <a:bodyPr/>
          <a:lstStyle/>
          <a:p>
            <a:r>
              <a:rPr lang="en-AU" dirty="0" smtClean="0"/>
              <a:t>Students have the right to think.</a:t>
            </a:r>
          </a:p>
          <a:p>
            <a:r>
              <a:rPr lang="en-AU" dirty="0" smtClean="0"/>
              <a:t>Teachers can teach thinking by empowering students to see the role thinking plays in the world, giving students material worth thinking about, and giving them time to practice skills and reflect on their own learning.</a:t>
            </a:r>
          </a:p>
          <a:p>
            <a:r>
              <a:rPr lang="en-AU" dirty="0" smtClean="0"/>
              <a:t>Thinking requires the same skills as literacy.</a:t>
            </a:r>
          </a:p>
          <a:p>
            <a:endParaRPr lang="en-AU" dirty="0"/>
          </a:p>
        </p:txBody>
      </p:sp>
    </p:spTree>
    <p:extLst>
      <p:ext uri="{BB962C8B-B14F-4D97-AF65-F5344CB8AC3E}">
        <p14:creationId xmlns:p14="http://schemas.microsoft.com/office/powerpoint/2010/main" val="39856746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Key points</a:t>
            </a:r>
            <a:endParaRPr lang="en-AU" dirty="0"/>
          </a:p>
        </p:txBody>
      </p:sp>
      <p:sp>
        <p:nvSpPr>
          <p:cNvPr id="5" name="Content Placeholder 4"/>
          <p:cNvSpPr>
            <a:spLocks noGrp="1"/>
          </p:cNvSpPr>
          <p:nvPr>
            <p:ph idx="1"/>
          </p:nvPr>
        </p:nvSpPr>
        <p:spPr>
          <a:xfrm>
            <a:off x="467544" y="1700808"/>
            <a:ext cx="8229600" cy="4525963"/>
          </a:xfrm>
        </p:spPr>
        <p:txBody>
          <a:bodyPr/>
          <a:lstStyle/>
          <a:p>
            <a:r>
              <a:rPr lang="en-AU" dirty="0" smtClean="0"/>
              <a:t>Teachers need to teach content through text not around it.</a:t>
            </a:r>
          </a:p>
          <a:p>
            <a:r>
              <a:rPr lang="en-AU" dirty="0" smtClean="0"/>
              <a:t>Student success in school and beyond depends on their ability to think.</a:t>
            </a:r>
          </a:p>
          <a:p>
            <a:r>
              <a:rPr lang="en-AU" dirty="0" smtClean="0"/>
              <a:t>Our democracy depends on our ability to empower adolescents to think.</a:t>
            </a:r>
            <a:endParaRPr lang="en-AU" dirty="0"/>
          </a:p>
        </p:txBody>
      </p:sp>
    </p:spTree>
    <p:extLst>
      <p:ext uri="{BB962C8B-B14F-4D97-AF65-F5344CB8AC3E}">
        <p14:creationId xmlns:p14="http://schemas.microsoft.com/office/powerpoint/2010/main" val="39187884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Thinking:</a:t>
            </a:r>
            <a:endParaRPr lang="en-AU" dirty="0"/>
          </a:p>
        </p:txBody>
      </p:sp>
      <p:sp>
        <p:nvSpPr>
          <p:cNvPr id="3" name="Content Placeholder 2"/>
          <p:cNvSpPr>
            <a:spLocks noGrp="1"/>
          </p:cNvSpPr>
          <p:nvPr>
            <p:ph idx="1"/>
          </p:nvPr>
        </p:nvSpPr>
        <p:spPr/>
        <p:txBody>
          <a:bodyPr/>
          <a:lstStyle/>
          <a:p>
            <a:r>
              <a:rPr lang="en-AU" dirty="0" smtClean="0"/>
              <a:t>Is active; it is not something that happens, but an activity that makes meaning.</a:t>
            </a:r>
          </a:p>
          <a:p>
            <a:r>
              <a:rPr lang="en-AU" dirty="0" smtClean="0"/>
              <a:t>Is </a:t>
            </a:r>
            <a:r>
              <a:rPr lang="en-AU" dirty="0"/>
              <a:t>s</a:t>
            </a:r>
            <a:r>
              <a:rPr lang="en-AU" dirty="0" smtClean="0"/>
              <a:t>trategic: it is not automatic, inspired, or random but, learned.</a:t>
            </a:r>
          </a:p>
          <a:p>
            <a:r>
              <a:rPr lang="en-AU" dirty="0" smtClean="0"/>
              <a:t>Highlights what is important; it does not treat all material equally.</a:t>
            </a:r>
          </a:p>
          <a:p>
            <a:r>
              <a:rPr lang="en-AU" dirty="0" smtClean="0"/>
              <a:t>Is focused; it creates a foreground and a background.</a:t>
            </a:r>
          </a:p>
          <a:p>
            <a:endParaRPr lang="en-AU" dirty="0"/>
          </a:p>
        </p:txBody>
      </p:sp>
    </p:spTree>
    <p:extLst>
      <p:ext uri="{BB962C8B-B14F-4D97-AF65-F5344CB8AC3E}">
        <p14:creationId xmlns:p14="http://schemas.microsoft.com/office/powerpoint/2010/main" val="24813881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What the draft policy states:</a:t>
            </a:r>
            <a:endParaRPr lang="en-AU" dirty="0"/>
          </a:p>
        </p:txBody>
      </p:sp>
      <p:sp>
        <p:nvSpPr>
          <p:cNvPr id="3" name="Content Placeholder 2"/>
          <p:cNvSpPr>
            <a:spLocks noGrp="1"/>
          </p:cNvSpPr>
          <p:nvPr>
            <p:ph idx="1"/>
          </p:nvPr>
        </p:nvSpPr>
        <p:spPr/>
        <p:txBody>
          <a:bodyPr>
            <a:normAutofit fontScale="62500" lnSpcReduction="20000"/>
          </a:bodyPr>
          <a:lstStyle/>
          <a:p>
            <a:pPr marL="0" indent="0">
              <a:buNone/>
            </a:pPr>
            <a:r>
              <a:rPr lang="en-AU" b="1" dirty="0">
                <a:solidFill>
                  <a:srgbClr val="FF0000"/>
                </a:solidFill>
              </a:rPr>
              <a:t>Curriculum planning and programming guidelines</a:t>
            </a:r>
          </a:p>
          <a:p>
            <a:pPr marL="0" indent="0">
              <a:buNone/>
            </a:pPr>
            <a:r>
              <a:rPr lang="en-AU" b="1" dirty="0"/>
              <a:t>Principles for quality student learning </a:t>
            </a:r>
            <a:r>
              <a:rPr lang="en-AU" b="1" dirty="0" smtClean="0"/>
              <a:t> (10.5.12)</a:t>
            </a:r>
            <a:endParaRPr lang="en-AU" dirty="0"/>
          </a:p>
          <a:p>
            <a:pPr marL="0" indent="0">
              <a:buNone/>
            </a:pPr>
            <a:r>
              <a:rPr lang="en-AU" b="1" dirty="0"/>
              <a:t> </a:t>
            </a:r>
            <a:endParaRPr lang="en-AU" dirty="0"/>
          </a:p>
          <a:p>
            <a:pPr marL="0" indent="0">
              <a:buNone/>
            </a:pPr>
            <a:r>
              <a:rPr lang="en-AU" b="1" dirty="0"/>
              <a:t>Across schooling K-12, students are entitled to learning which:</a:t>
            </a:r>
            <a:r>
              <a:rPr lang="en-AU" dirty="0"/>
              <a:t> </a:t>
            </a:r>
          </a:p>
          <a:p>
            <a:pPr lvl="0"/>
            <a:r>
              <a:rPr lang="en-AU" dirty="0"/>
              <a:t>is based on NSW BOS syllabus documents </a:t>
            </a:r>
          </a:p>
          <a:p>
            <a:pPr lvl="0"/>
            <a:r>
              <a:rPr lang="en-AU" dirty="0"/>
              <a:t>connects with, and builds on, prior knowledge, skills and understanding</a:t>
            </a:r>
          </a:p>
          <a:p>
            <a:pPr lvl="0"/>
            <a:r>
              <a:rPr lang="en-AU" dirty="0"/>
              <a:t>develops deep knowledge, skills and understanding</a:t>
            </a:r>
          </a:p>
          <a:p>
            <a:pPr lvl="0"/>
            <a:r>
              <a:rPr lang="en-AU" dirty="0"/>
              <a:t>addresses learning needs and enables students to experience learning success and challenge</a:t>
            </a:r>
          </a:p>
          <a:p>
            <a:pPr lvl="0"/>
            <a:r>
              <a:rPr lang="en-AU" dirty="0"/>
              <a:t>is relevant and engaging </a:t>
            </a:r>
          </a:p>
          <a:p>
            <a:pPr lvl="0"/>
            <a:r>
              <a:rPr lang="en-AU" dirty="0"/>
              <a:t>involves students actively in learning</a:t>
            </a:r>
          </a:p>
          <a:p>
            <a:pPr lvl="0"/>
            <a:r>
              <a:rPr lang="en-AU" dirty="0"/>
              <a:t>provides opportunities to explore and develop creativity and critical thinking</a:t>
            </a:r>
          </a:p>
          <a:p>
            <a:pPr lvl="0"/>
            <a:r>
              <a:rPr lang="en-AU" dirty="0"/>
              <a:t>develops lifelong learning skills.</a:t>
            </a:r>
          </a:p>
          <a:p>
            <a:pPr marL="0" indent="0">
              <a:buNone/>
            </a:pPr>
            <a:endParaRPr lang="en-AU" dirty="0"/>
          </a:p>
        </p:txBody>
      </p:sp>
    </p:spTree>
    <p:extLst>
      <p:ext uri="{BB962C8B-B14F-4D97-AF65-F5344CB8AC3E}">
        <p14:creationId xmlns:p14="http://schemas.microsoft.com/office/powerpoint/2010/main" val="31840958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AU" smtClean="0"/>
              <a:t>Cross-curriculum areas</a:t>
            </a:r>
          </a:p>
        </p:txBody>
      </p:sp>
      <p:sp>
        <p:nvSpPr>
          <p:cNvPr id="23555" name="Content Placeholder 2"/>
          <p:cNvSpPr>
            <a:spLocks noGrp="1"/>
          </p:cNvSpPr>
          <p:nvPr>
            <p:ph idx="1"/>
          </p:nvPr>
        </p:nvSpPr>
        <p:spPr>
          <a:xfrm>
            <a:off x="467544" y="1340768"/>
            <a:ext cx="8229600" cy="4525963"/>
          </a:xfrm>
        </p:spPr>
        <p:txBody>
          <a:bodyPr>
            <a:normAutofit fontScale="92500" lnSpcReduction="20000"/>
          </a:bodyPr>
          <a:lstStyle/>
          <a:p>
            <a:pPr marL="457200" indent="-457200">
              <a:buFont typeface="+mj-lt"/>
              <a:buAutoNum type="arabicPeriod"/>
            </a:pPr>
            <a:r>
              <a:rPr lang="en-AU" dirty="0"/>
              <a:t>Aboriginal and Torres Strait Islander Histories and Cultures [Aboriginal and Torres Strait Islander]</a:t>
            </a:r>
          </a:p>
          <a:p>
            <a:pPr marL="457200" indent="-457200">
              <a:buFont typeface="+mj-lt"/>
              <a:buAutoNum type="arabicPeriod"/>
            </a:pPr>
            <a:r>
              <a:rPr lang="en-AU" dirty="0"/>
              <a:t>Asia and Australia’s relationship with Asia [A]</a:t>
            </a:r>
          </a:p>
          <a:p>
            <a:pPr marL="457200" indent="-457200">
              <a:buFont typeface="+mj-lt"/>
              <a:buAutoNum type="arabicPeriod"/>
            </a:pPr>
            <a:r>
              <a:rPr lang="en-AU" dirty="0"/>
              <a:t>Civics and citizenship [CC]</a:t>
            </a:r>
          </a:p>
          <a:p>
            <a:pPr marL="457200" indent="-457200">
              <a:buFont typeface="+mj-lt"/>
              <a:buAutoNum type="arabicPeriod"/>
            </a:pPr>
            <a:r>
              <a:rPr lang="en-AU" dirty="0"/>
              <a:t>Critical and creative thinking [CCT]</a:t>
            </a:r>
          </a:p>
          <a:p>
            <a:pPr marL="457200" indent="-457200">
              <a:buFont typeface="+mj-lt"/>
              <a:buAutoNum type="arabicPeriod"/>
            </a:pPr>
            <a:r>
              <a:rPr lang="en-AU" dirty="0"/>
              <a:t>Difference and diversity [DD]</a:t>
            </a:r>
          </a:p>
          <a:p>
            <a:pPr marL="457200" indent="-457200">
              <a:buFont typeface="+mj-lt"/>
              <a:buAutoNum type="arabicPeriod"/>
            </a:pPr>
            <a:r>
              <a:rPr lang="en-AU" dirty="0"/>
              <a:t>Ethical understanding [EU]</a:t>
            </a:r>
          </a:p>
          <a:p>
            <a:pPr marL="457200" indent="-457200">
              <a:buFont typeface="+mj-lt"/>
              <a:buAutoNum type="arabicPeriod"/>
            </a:pPr>
            <a:r>
              <a:rPr lang="en-AU" dirty="0"/>
              <a:t>Information and communication technologies [ICT]</a:t>
            </a:r>
          </a:p>
        </p:txBody>
      </p:sp>
      <p:sp>
        <p:nvSpPr>
          <p:cNvPr id="4" name="TextBox 3"/>
          <p:cNvSpPr txBox="1"/>
          <p:nvPr/>
        </p:nvSpPr>
        <p:spPr>
          <a:xfrm>
            <a:off x="4678877" y="6488668"/>
            <a:ext cx="4275117" cy="369332"/>
          </a:xfrm>
          <a:prstGeom prst="rect">
            <a:avLst/>
          </a:prstGeom>
          <a:solidFill>
            <a:schemeClr val="bg1"/>
          </a:solidFill>
        </p:spPr>
        <p:txBody>
          <a:bodyPr wrap="square" rtlCol="0">
            <a:spAutoFit/>
          </a:bodyPr>
          <a:lstStyle/>
          <a:p>
            <a:endParaRPr lang="en-AU" dirty="0"/>
          </a:p>
        </p:txBody>
      </p:sp>
    </p:spTree>
    <p:extLst>
      <p:ext uri="{BB962C8B-B14F-4D97-AF65-F5344CB8AC3E}">
        <p14:creationId xmlns:p14="http://schemas.microsoft.com/office/powerpoint/2010/main" val="24624967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AU" smtClean="0"/>
              <a:t>Cross-curriculum areas</a:t>
            </a:r>
          </a:p>
        </p:txBody>
      </p:sp>
      <p:sp>
        <p:nvSpPr>
          <p:cNvPr id="24579" name="Content Placeholder 2"/>
          <p:cNvSpPr>
            <a:spLocks noGrp="1"/>
          </p:cNvSpPr>
          <p:nvPr>
            <p:ph idx="1"/>
          </p:nvPr>
        </p:nvSpPr>
        <p:spPr/>
        <p:txBody>
          <a:bodyPr/>
          <a:lstStyle/>
          <a:p>
            <a:pPr marL="457200" indent="-457200">
              <a:buFont typeface="+mj-lt"/>
              <a:buAutoNum type="arabicPeriod" startAt="8"/>
            </a:pPr>
            <a:r>
              <a:rPr lang="en-AU" dirty="0"/>
              <a:t>Intercultural understanding [IU]</a:t>
            </a:r>
          </a:p>
          <a:p>
            <a:pPr marL="457200" indent="-457200">
              <a:buFont typeface="+mj-lt"/>
              <a:buAutoNum type="arabicPeriod" startAt="8"/>
            </a:pPr>
            <a:r>
              <a:rPr lang="en-AU" dirty="0"/>
              <a:t>Literacy [L]</a:t>
            </a:r>
          </a:p>
          <a:p>
            <a:pPr marL="457200" indent="-457200">
              <a:buFont typeface="+mj-lt"/>
              <a:buAutoNum type="arabicPeriod" startAt="8"/>
            </a:pPr>
            <a:r>
              <a:rPr lang="en-AU" dirty="0"/>
              <a:t>Numeracy [N]</a:t>
            </a:r>
          </a:p>
          <a:p>
            <a:pPr marL="457200" indent="-457200">
              <a:buFont typeface="+mj-lt"/>
              <a:buAutoNum type="arabicPeriod" startAt="8"/>
            </a:pPr>
            <a:r>
              <a:rPr lang="en-AU" dirty="0"/>
              <a:t>Personal and social competence [PSC]</a:t>
            </a:r>
          </a:p>
          <a:p>
            <a:pPr marL="457200" indent="-457200">
              <a:buFont typeface="+mj-lt"/>
              <a:buAutoNum type="arabicPeriod" startAt="8"/>
            </a:pPr>
            <a:r>
              <a:rPr lang="en-AU" dirty="0"/>
              <a:t>Sustainability and environment [SE]</a:t>
            </a:r>
          </a:p>
          <a:p>
            <a:pPr marL="457200" indent="-457200">
              <a:buFont typeface="+mj-lt"/>
              <a:buAutoNum type="arabicPeriod" startAt="8"/>
            </a:pPr>
            <a:r>
              <a:rPr lang="en-AU" dirty="0"/>
              <a:t>Work and enterprise [WE]</a:t>
            </a:r>
          </a:p>
        </p:txBody>
      </p:sp>
      <p:sp>
        <p:nvSpPr>
          <p:cNvPr id="4" name="TextBox 3"/>
          <p:cNvSpPr txBox="1"/>
          <p:nvPr/>
        </p:nvSpPr>
        <p:spPr>
          <a:xfrm>
            <a:off x="4678877" y="6488668"/>
            <a:ext cx="4275117" cy="369332"/>
          </a:xfrm>
          <a:prstGeom prst="rect">
            <a:avLst/>
          </a:prstGeom>
          <a:solidFill>
            <a:schemeClr val="bg1"/>
          </a:solidFill>
        </p:spPr>
        <p:txBody>
          <a:bodyPr wrap="square" rtlCol="0">
            <a:spAutoFit/>
          </a:bodyPr>
          <a:lstStyle/>
          <a:p>
            <a:endParaRPr lang="en-AU" dirty="0"/>
          </a:p>
        </p:txBody>
      </p:sp>
    </p:spTree>
    <p:extLst>
      <p:ext uri="{BB962C8B-B14F-4D97-AF65-F5344CB8AC3E}">
        <p14:creationId xmlns:p14="http://schemas.microsoft.com/office/powerpoint/2010/main" val="5571852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What we will learn from today...</a:t>
            </a:r>
            <a:endParaRPr lang="en-AU" dirty="0"/>
          </a:p>
        </p:txBody>
      </p:sp>
      <p:sp>
        <p:nvSpPr>
          <p:cNvPr id="3" name="Content Placeholder 2"/>
          <p:cNvSpPr>
            <a:spLocks noGrp="1"/>
          </p:cNvSpPr>
          <p:nvPr>
            <p:ph idx="1"/>
          </p:nvPr>
        </p:nvSpPr>
        <p:spPr/>
        <p:txBody>
          <a:bodyPr/>
          <a:lstStyle/>
          <a:p>
            <a:r>
              <a:rPr lang="en-AU" dirty="0" smtClean="0"/>
              <a:t>Learning plans vs. teaching programs</a:t>
            </a:r>
          </a:p>
          <a:p>
            <a:r>
              <a:rPr lang="en-AU" dirty="0" smtClean="0"/>
              <a:t>Units of Learning vs. Units of Work</a:t>
            </a:r>
          </a:p>
          <a:p>
            <a:r>
              <a:rPr lang="en-AU" dirty="0" smtClean="0"/>
              <a:t>Split screen thinking  and acting</a:t>
            </a:r>
          </a:p>
          <a:p>
            <a:r>
              <a:rPr lang="en-AU" dirty="0" smtClean="0"/>
              <a:t>Going from </a:t>
            </a:r>
            <a:r>
              <a:rPr lang="en-AU" i="1" dirty="0" smtClean="0"/>
              <a:t>good</a:t>
            </a:r>
            <a:r>
              <a:rPr lang="en-AU" dirty="0" smtClean="0"/>
              <a:t> to </a:t>
            </a:r>
            <a:r>
              <a:rPr lang="en-AU" i="1" dirty="0" smtClean="0"/>
              <a:t>great </a:t>
            </a:r>
          </a:p>
          <a:p>
            <a:r>
              <a:rPr lang="en-AU" dirty="0" smtClean="0"/>
              <a:t>Catering to the needs of 21</a:t>
            </a:r>
            <a:r>
              <a:rPr lang="en-AU" baseline="30000" dirty="0" smtClean="0"/>
              <a:t>st</a:t>
            </a:r>
            <a:r>
              <a:rPr lang="en-AU" dirty="0" smtClean="0"/>
              <a:t> Century Learners</a:t>
            </a:r>
            <a:endParaRPr lang="en-AU" dirty="0"/>
          </a:p>
        </p:txBody>
      </p:sp>
      <p:pic>
        <p:nvPicPr>
          <p:cNvPr id="4" name="Picture 3" descr="dec-black.png"/>
          <p:cNvPicPr>
            <a:picLocks noChangeAspect="1"/>
          </p:cNvPicPr>
          <p:nvPr/>
        </p:nvPicPr>
        <p:blipFill>
          <a:blip r:embed="rId2" cstate="print"/>
          <a:stretch>
            <a:fillRect/>
          </a:stretch>
        </p:blipFill>
        <p:spPr>
          <a:xfrm>
            <a:off x="0" y="5929330"/>
            <a:ext cx="2874860" cy="928670"/>
          </a:xfrm>
          <a:prstGeom prst="rect">
            <a:avLst/>
          </a:prstGeom>
        </p:spPr>
      </p:pic>
      <p:pic>
        <p:nvPicPr>
          <p:cNvPr id="6" name="Picture 5" descr="C:\Documents and Settings\dsutton3\Local Settings\Temporary Internet Files\Content.IE5\KDV48KIQ\MC900441515[1].wmf"/>
          <p:cNvPicPr/>
          <p:nvPr/>
        </p:nvPicPr>
        <p:blipFill>
          <a:blip r:embed="rId3" cstate="print"/>
          <a:srcRect/>
          <a:stretch>
            <a:fillRect/>
          </a:stretch>
        </p:blipFill>
        <p:spPr bwMode="auto">
          <a:xfrm>
            <a:off x="6215074" y="4643446"/>
            <a:ext cx="1714512" cy="15716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ChangeArrowheads="1"/>
          </p:cNvSpPr>
          <p:nvPr/>
        </p:nvSpPr>
        <p:spPr bwMode="auto">
          <a:xfrm>
            <a:off x="250825" y="2095500"/>
            <a:ext cx="8642350" cy="3113088"/>
          </a:xfrm>
          <a:prstGeom prst="rect">
            <a:avLst/>
          </a:prstGeom>
          <a:noFill/>
          <a:ln w="9525">
            <a:noFill/>
            <a:miter lim="800000"/>
            <a:headEnd/>
            <a:tailEnd/>
          </a:ln>
          <a:effectLst/>
        </p:spPr>
        <p:txBody>
          <a:bodyPr anchor="ctr">
            <a:spAutoFit/>
          </a:bodyPr>
          <a:lstStyle/>
          <a:p>
            <a:r>
              <a:rPr lang="en-AU" b="1" dirty="0"/>
              <a:t>Assessment for learning</a:t>
            </a:r>
            <a:r>
              <a:rPr lang="en-AU" dirty="0"/>
              <a:t> is not the same as </a:t>
            </a:r>
            <a:r>
              <a:rPr lang="en-AU" b="1" dirty="0"/>
              <a:t>assessment of learning</a:t>
            </a:r>
            <a:r>
              <a:rPr lang="en-AU" dirty="0"/>
              <a:t>.</a:t>
            </a:r>
            <a:br>
              <a:rPr lang="en-AU" dirty="0"/>
            </a:br>
            <a:r>
              <a:rPr lang="en-AU" dirty="0"/>
              <a:t/>
            </a:r>
            <a:br>
              <a:rPr lang="en-AU" dirty="0"/>
            </a:br>
            <a:r>
              <a:rPr lang="en-AU" b="1" dirty="0"/>
              <a:t>Assessment of learning</a:t>
            </a:r>
            <a:r>
              <a:rPr lang="en-AU" dirty="0"/>
              <a:t> is assessment for accountability purposes, to determine a student's level of performance on a specific task or at the conclusion of a unit of teaching and learning. The information gained from this kind of assessment is often used in reporting.</a:t>
            </a:r>
            <a:br>
              <a:rPr lang="en-AU" dirty="0"/>
            </a:br>
            <a:r>
              <a:rPr lang="en-AU" dirty="0"/>
              <a:t/>
            </a:r>
            <a:br>
              <a:rPr lang="en-AU" dirty="0"/>
            </a:br>
            <a:r>
              <a:rPr lang="en-AU" b="1" dirty="0"/>
              <a:t>Assessment for learning</a:t>
            </a:r>
            <a:r>
              <a:rPr lang="en-AU" dirty="0"/>
              <a:t>, on the other hand, acknowledges that assessment should occur as a regular part of teaching and learning and that the information gained from assessment activities can be used to shape the teaching and learning process.</a:t>
            </a:r>
          </a:p>
        </p:txBody>
      </p:sp>
      <p:sp>
        <p:nvSpPr>
          <p:cNvPr id="2053" name="Text Box 5"/>
          <p:cNvSpPr txBox="1">
            <a:spLocks noChangeArrowheads="1"/>
          </p:cNvSpPr>
          <p:nvPr/>
        </p:nvSpPr>
        <p:spPr bwMode="auto">
          <a:xfrm>
            <a:off x="2195513" y="836613"/>
            <a:ext cx="4968875" cy="519112"/>
          </a:xfrm>
          <a:prstGeom prst="rect">
            <a:avLst/>
          </a:prstGeom>
          <a:noFill/>
          <a:ln w="9525">
            <a:noFill/>
            <a:miter lim="800000"/>
            <a:headEnd/>
            <a:tailEnd/>
          </a:ln>
          <a:effectLst/>
        </p:spPr>
        <p:txBody>
          <a:bodyPr>
            <a:spAutoFit/>
          </a:bodyPr>
          <a:lstStyle/>
          <a:p>
            <a:pPr algn="ctr"/>
            <a:r>
              <a:rPr lang="en-AU" sz="2800" b="1"/>
              <a:t>What is assessment?</a:t>
            </a:r>
          </a:p>
        </p:txBody>
      </p:sp>
      <p:pic>
        <p:nvPicPr>
          <p:cNvPr id="2058" name="Picture 10" descr="ScreenHunter_001"/>
          <p:cNvPicPr>
            <a:picLocks noChangeAspect="1" noChangeArrowheads="1"/>
          </p:cNvPicPr>
          <p:nvPr/>
        </p:nvPicPr>
        <p:blipFill>
          <a:blip r:embed="rId2" cstate="print"/>
          <a:srcRect/>
          <a:stretch>
            <a:fillRect/>
          </a:stretch>
        </p:blipFill>
        <p:spPr bwMode="auto">
          <a:xfrm>
            <a:off x="395288" y="1484313"/>
            <a:ext cx="647700" cy="647700"/>
          </a:xfrm>
          <a:prstGeom prst="rect">
            <a:avLst/>
          </a:prstGeom>
          <a:noFill/>
        </p:spPr>
      </p:pic>
      <p:pic>
        <p:nvPicPr>
          <p:cNvPr id="2059" name="Picture 11" descr="ScreenHunter_001"/>
          <p:cNvPicPr>
            <a:picLocks noChangeAspect="1" noChangeArrowheads="1"/>
          </p:cNvPicPr>
          <p:nvPr/>
        </p:nvPicPr>
        <p:blipFill>
          <a:blip r:embed="rId2" cstate="print"/>
          <a:srcRect/>
          <a:stretch>
            <a:fillRect/>
          </a:stretch>
        </p:blipFill>
        <p:spPr bwMode="auto">
          <a:xfrm>
            <a:off x="900113" y="765175"/>
            <a:ext cx="647700" cy="647700"/>
          </a:xfrm>
          <a:prstGeom prst="rect">
            <a:avLst/>
          </a:prstGeom>
          <a:noFill/>
        </p:spPr>
      </p:pic>
      <p:pic>
        <p:nvPicPr>
          <p:cNvPr id="2060" name="Picture 12" descr="ScreenHunter_001"/>
          <p:cNvPicPr>
            <a:picLocks noChangeAspect="1" noChangeArrowheads="1"/>
          </p:cNvPicPr>
          <p:nvPr/>
        </p:nvPicPr>
        <p:blipFill>
          <a:blip r:embed="rId2" cstate="print"/>
          <a:srcRect/>
          <a:stretch>
            <a:fillRect/>
          </a:stretch>
        </p:blipFill>
        <p:spPr bwMode="auto">
          <a:xfrm>
            <a:off x="1692275" y="188913"/>
            <a:ext cx="647700" cy="647700"/>
          </a:xfrm>
          <a:prstGeom prst="rect">
            <a:avLst/>
          </a:prstGeom>
          <a:noFill/>
        </p:spPr>
      </p:pic>
      <p:pic>
        <p:nvPicPr>
          <p:cNvPr id="2061" name="Picture 13" descr="ScreenHunter_001"/>
          <p:cNvPicPr>
            <a:picLocks noChangeAspect="1" noChangeArrowheads="1"/>
          </p:cNvPicPr>
          <p:nvPr/>
        </p:nvPicPr>
        <p:blipFill>
          <a:blip r:embed="rId2" cstate="print"/>
          <a:srcRect/>
          <a:stretch>
            <a:fillRect/>
          </a:stretch>
        </p:blipFill>
        <p:spPr bwMode="auto">
          <a:xfrm>
            <a:off x="7885113" y="5876925"/>
            <a:ext cx="647700" cy="647700"/>
          </a:xfrm>
          <a:prstGeom prst="rect">
            <a:avLst/>
          </a:prstGeom>
          <a:noFill/>
        </p:spPr>
      </p:pic>
      <p:sp>
        <p:nvSpPr>
          <p:cNvPr id="8" name="TextBox 7"/>
          <p:cNvSpPr txBox="1"/>
          <p:nvPr/>
        </p:nvSpPr>
        <p:spPr>
          <a:xfrm>
            <a:off x="4678877" y="6488668"/>
            <a:ext cx="4275117" cy="369332"/>
          </a:xfrm>
          <a:prstGeom prst="rect">
            <a:avLst/>
          </a:prstGeom>
          <a:solidFill>
            <a:schemeClr val="bg1"/>
          </a:solidFill>
        </p:spPr>
        <p:txBody>
          <a:bodyPr wrap="square" rtlCol="0">
            <a:spAutoFit/>
          </a:bodyPr>
          <a:lstStyle/>
          <a:p>
            <a:endParaRPr lang="en-AU" dirty="0"/>
          </a:p>
        </p:txBody>
      </p:sp>
    </p:spTree>
    <p:extLst>
      <p:ext uri="{BB962C8B-B14F-4D97-AF65-F5344CB8AC3E}">
        <p14:creationId xmlns:p14="http://schemas.microsoft.com/office/powerpoint/2010/main" val="9039778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5" name="Line 13"/>
          <p:cNvSpPr>
            <a:spLocks noChangeShapeType="1"/>
          </p:cNvSpPr>
          <p:nvPr/>
        </p:nvSpPr>
        <p:spPr bwMode="auto">
          <a:xfrm>
            <a:off x="1116013" y="981075"/>
            <a:ext cx="7848600" cy="0"/>
          </a:xfrm>
          <a:prstGeom prst="line">
            <a:avLst/>
          </a:prstGeom>
          <a:noFill/>
          <a:ln w="12700">
            <a:solidFill>
              <a:srgbClr val="339966"/>
            </a:solidFill>
            <a:round/>
            <a:headEnd/>
            <a:tailEnd/>
          </a:ln>
          <a:effectLst/>
        </p:spPr>
        <p:txBody>
          <a:bodyPr/>
          <a:lstStyle/>
          <a:p>
            <a:endParaRPr lang="en-AU"/>
          </a:p>
        </p:txBody>
      </p:sp>
      <p:sp>
        <p:nvSpPr>
          <p:cNvPr id="3084" name="Line 12"/>
          <p:cNvSpPr>
            <a:spLocks noChangeShapeType="1"/>
          </p:cNvSpPr>
          <p:nvPr/>
        </p:nvSpPr>
        <p:spPr bwMode="auto">
          <a:xfrm>
            <a:off x="1116013" y="908050"/>
            <a:ext cx="7848600" cy="0"/>
          </a:xfrm>
          <a:prstGeom prst="line">
            <a:avLst/>
          </a:prstGeom>
          <a:noFill/>
          <a:ln w="12700">
            <a:solidFill>
              <a:srgbClr val="339966"/>
            </a:solidFill>
            <a:round/>
            <a:headEnd/>
            <a:tailEnd/>
          </a:ln>
          <a:effectLst/>
        </p:spPr>
        <p:txBody>
          <a:bodyPr/>
          <a:lstStyle/>
          <a:p>
            <a:endParaRPr lang="en-AU"/>
          </a:p>
        </p:txBody>
      </p:sp>
      <p:sp>
        <p:nvSpPr>
          <p:cNvPr id="3083" name="Line 11"/>
          <p:cNvSpPr>
            <a:spLocks noChangeShapeType="1"/>
          </p:cNvSpPr>
          <p:nvPr/>
        </p:nvSpPr>
        <p:spPr bwMode="auto">
          <a:xfrm>
            <a:off x="1116013" y="836613"/>
            <a:ext cx="7848600" cy="0"/>
          </a:xfrm>
          <a:prstGeom prst="line">
            <a:avLst/>
          </a:prstGeom>
          <a:noFill/>
          <a:ln w="76200">
            <a:solidFill>
              <a:srgbClr val="339966"/>
            </a:solidFill>
            <a:round/>
            <a:headEnd/>
            <a:tailEnd/>
          </a:ln>
          <a:effectLst/>
        </p:spPr>
        <p:txBody>
          <a:bodyPr/>
          <a:lstStyle/>
          <a:p>
            <a:endParaRPr lang="en-AU"/>
          </a:p>
        </p:txBody>
      </p:sp>
      <p:sp>
        <p:nvSpPr>
          <p:cNvPr id="3076" name="Rectangle 4"/>
          <p:cNvSpPr>
            <a:spLocks noChangeArrowheads="1"/>
          </p:cNvSpPr>
          <p:nvPr/>
        </p:nvSpPr>
        <p:spPr bwMode="auto">
          <a:xfrm>
            <a:off x="250825" y="1460500"/>
            <a:ext cx="8642350" cy="3937000"/>
          </a:xfrm>
          <a:prstGeom prst="rect">
            <a:avLst/>
          </a:prstGeom>
          <a:noFill/>
          <a:ln w="9525">
            <a:noFill/>
            <a:miter lim="800000"/>
            <a:headEnd/>
            <a:tailEnd/>
          </a:ln>
          <a:effectLst/>
        </p:spPr>
        <p:txBody>
          <a:bodyPr anchor="ctr">
            <a:spAutoFit/>
          </a:bodyPr>
          <a:lstStyle/>
          <a:p>
            <a:r>
              <a:rPr lang="en-AU" b="1"/>
              <a:t>Assessment as learning</a:t>
            </a:r>
            <a:r>
              <a:rPr lang="en-AU"/>
              <a:t> is about reflecting on evidence of learning. This is part of the cycle of assessment where students and teachers set learning goals, share learning intentions and success criteria, and evaluate their learning through dialogue and self and peer assessment.</a:t>
            </a:r>
          </a:p>
          <a:p>
            <a:endParaRPr lang="en-AU"/>
          </a:p>
          <a:p>
            <a:r>
              <a:rPr lang="en-AU"/>
              <a:t>Through this learners become more aware of:</a:t>
            </a:r>
          </a:p>
          <a:p>
            <a:pPr>
              <a:buFontTx/>
              <a:buChar char="•"/>
            </a:pPr>
            <a:r>
              <a:rPr lang="en-AU"/>
              <a:t>what they learn </a:t>
            </a:r>
          </a:p>
          <a:p>
            <a:pPr>
              <a:buFontTx/>
              <a:buChar char="•"/>
            </a:pPr>
            <a:r>
              <a:rPr lang="en-AU"/>
              <a:t>how they learn </a:t>
            </a:r>
          </a:p>
          <a:p>
            <a:pPr>
              <a:buFontTx/>
              <a:buChar char="•"/>
            </a:pPr>
            <a:r>
              <a:rPr lang="en-AU"/>
              <a:t>what helps them learn.</a:t>
            </a:r>
          </a:p>
          <a:p>
            <a:endParaRPr lang="en-AU"/>
          </a:p>
          <a:p>
            <a:r>
              <a:rPr lang="en-AU"/>
              <a:t>Learners are able to build knowledge of themselves as learners, and become metacognitive. In other words, they become aware of how they learn.</a:t>
            </a:r>
          </a:p>
          <a:p>
            <a:r>
              <a:rPr lang="en-AU"/>
              <a:t>It also helps them to take more responsibility for their learning and participate in the process of learning. </a:t>
            </a:r>
          </a:p>
        </p:txBody>
      </p:sp>
      <p:pic>
        <p:nvPicPr>
          <p:cNvPr id="3077" name="Picture 5" descr="ScreenHunter_001"/>
          <p:cNvPicPr>
            <a:picLocks noChangeAspect="1" noChangeArrowheads="1"/>
          </p:cNvPicPr>
          <p:nvPr/>
        </p:nvPicPr>
        <p:blipFill>
          <a:blip r:embed="rId2" cstate="print"/>
          <a:srcRect/>
          <a:stretch>
            <a:fillRect/>
          </a:stretch>
        </p:blipFill>
        <p:spPr bwMode="auto">
          <a:xfrm>
            <a:off x="395288" y="549275"/>
            <a:ext cx="647700" cy="647700"/>
          </a:xfrm>
          <a:prstGeom prst="rect">
            <a:avLst/>
          </a:prstGeom>
          <a:noFill/>
        </p:spPr>
      </p:pic>
      <p:pic>
        <p:nvPicPr>
          <p:cNvPr id="3078" name="Picture 6" descr="ScreenHunter_001"/>
          <p:cNvPicPr>
            <a:picLocks noChangeAspect="1" noChangeArrowheads="1"/>
          </p:cNvPicPr>
          <p:nvPr/>
        </p:nvPicPr>
        <p:blipFill>
          <a:blip r:embed="rId2" cstate="print"/>
          <a:srcRect/>
          <a:stretch>
            <a:fillRect/>
          </a:stretch>
        </p:blipFill>
        <p:spPr bwMode="auto">
          <a:xfrm>
            <a:off x="2124075" y="549275"/>
            <a:ext cx="647700" cy="647700"/>
          </a:xfrm>
          <a:prstGeom prst="rect">
            <a:avLst/>
          </a:prstGeom>
          <a:noFill/>
        </p:spPr>
      </p:pic>
      <p:pic>
        <p:nvPicPr>
          <p:cNvPr id="3079" name="Picture 7" descr="ScreenHunter_001"/>
          <p:cNvPicPr>
            <a:picLocks noChangeAspect="1" noChangeArrowheads="1"/>
          </p:cNvPicPr>
          <p:nvPr/>
        </p:nvPicPr>
        <p:blipFill>
          <a:blip r:embed="rId2" cstate="print"/>
          <a:srcRect/>
          <a:stretch>
            <a:fillRect/>
          </a:stretch>
        </p:blipFill>
        <p:spPr bwMode="auto">
          <a:xfrm>
            <a:off x="4067175" y="549275"/>
            <a:ext cx="647700" cy="647700"/>
          </a:xfrm>
          <a:prstGeom prst="rect">
            <a:avLst/>
          </a:prstGeom>
          <a:noFill/>
        </p:spPr>
      </p:pic>
      <p:pic>
        <p:nvPicPr>
          <p:cNvPr id="3080" name="Picture 8" descr="ScreenHunter_001"/>
          <p:cNvPicPr>
            <a:picLocks noChangeAspect="1" noChangeArrowheads="1"/>
          </p:cNvPicPr>
          <p:nvPr/>
        </p:nvPicPr>
        <p:blipFill>
          <a:blip r:embed="rId2" cstate="print"/>
          <a:srcRect/>
          <a:stretch>
            <a:fillRect/>
          </a:stretch>
        </p:blipFill>
        <p:spPr bwMode="auto">
          <a:xfrm>
            <a:off x="5867400" y="549275"/>
            <a:ext cx="647700" cy="647700"/>
          </a:xfrm>
          <a:prstGeom prst="rect">
            <a:avLst/>
          </a:prstGeom>
          <a:noFill/>
        </p:spPr>
      </p:pic>
      <p:pic>
        <p:nvPicPr>
          <p:cNvPr id="3081" name="Picture 9" descr="ScreenHunter_001"/>
          <p:cNvPicPr>
            <a:picLocks noChangeAspect="1" noChangeArrowheads="1"/>
          </p:cNvPicPr>
          <p:nvPr/>
        </p:nvPicPr>
        <p:blipFill>
          <a:blip r:embed="rId2" cstate="print"/>
          <a:srcRect/>
          <a:stretch>
            <a:fillRect/>
          </a:stretch>
        </p:blipFill>
        <p:spPr bwMode="auto">
          <a:xfrm>
            <a:off x="7740650" y="549275"/>
            <a:ext cx="647700" cy="647700"/>
          </a:xfrm>
          <a:prstGeom prst="rect">
            <a:avLst/>
          </a:prstGeom>
          <a:noFill/>
        </p:spPr>
      </p:pic>
      <p:pic>
        <p:nvPicPr>
          <p:cNvPr id="3082" name="Picture 10" descr="ScreenHunter_001"/>
          <p:cNvPicPr>
            <a:picLocks noChangeAspect="1" noChangeArrowheads="1"/>
          </p:cNvPicPr>
          <p:nvPr/>
        </p:nvPicPr>
        <p:blipFill>
          <a:blip r:embed="rId2" cstate="print"/>
          <a:srcRect/>
          <a:stretch>
            <a:fillRect/>
          </a:stretch>
        </p:blipFill>
        <p:spPr bwMode="auto">
          <a:xfrm>
            <a:off x="8027988" y="5876925"/>
            <a:ext cx="647700" cy="647700"/>
          </a:xfrm>
          <a:prstGeom prst="rect">
            <a:avLst/>
          </a:prstGeom>
          <a:noFill/>
        </p:spPr>
      </p:pic>
      <p:sp>
        <p:nvSpPr>
          <p:cNvPr id="12" name="TextBox 11"/>
          <p:cNvSpPr txBox="1"/>
          <p:nvPr/>
        </p:nvSpPr>
        <p:spPr>
          <a:xfrm>
            <a:off x="4678877" y="6488668"/>
            <a:ext cx="4275117" cy="369332"/>
          </a:xfrm>
          <a:prstGeom prst="rect">
            <a:avLst/>
          </a:prstGeom>
          <a:solidFill>
            <a:schemeClr val="bg1"/>
          </a:solidFill>
        </p:spPr>
        <p:txBody>
          <a:bodyPr wrap="square" rtlCol="0">
            <a:spAutoFit/>
          </a:bodyPr>
          <a:lstStyle/>
          <a:p>
            <a:endParaRPr lang="en-AU" dirty="0"/>
          </a:p>
        </p:txBody>
      </p:sp>
    </p:spTree>
    <p:extLst>
      <p:ext uri="{BB962C8B-B14F-4D97-AF65-F5344CB8AC3E}">
        <p14:creationId xmlns:p14="http://schemas.microsoft.com/office/powerpoint/2010/main" val="5313826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9" name="Rectangle 15"/>
          <p:cNvSpPr>
            <a:spLocks noChangeArrowheads="1"/>
          </p:cNvSpPr>
          <p:nvPr/>
        </p:nvSpPr>
        <p:spPr bwMode="auto">
          <a:xfrm>
            <a:off x="0" y="4724400"/>
            <a:ext cx="9144000" cy="2133600"/>
          </a:xfrm>
          <a:prstGeom prst="rect">
            <a:avLst/>
          </a:prstGeom>
          <a:solidFill>
            <a:schemeClr val="accent1"/>
          </a:solidFill>
          <a:ln w="57150">
            <a:solidFill>
              <a:srgbClr val="000000"/>
            </a:solidFill>
            <a:miter lim="800000"/>
            <a:headEnd/>
            <a:tailEnd/>
          </a:ln>
          <a:effectLst/>
        </p:spPr>
        <p:txBody>
          <a:bodyPr wrap="none" anchor="ctr"/>
          <a:lstStyle/>
          <a:p>
            <a:endParaRPr lang="en-AU"/>
          </a:p>
        </p:txBody>
      </p:sp>
      <p:sp>
        <p:nvSpPr>
          <p:cNvPr id="6158" name="Rectangle 14"/>
          <p:cNvSpPr>
            <a:spLocks noChangeArrowheads="1"/>
          </p:cNvSpPr>
          <p:nvPr/>
        </p:nvSpPr>
        <p:spPr bwMode="auto">
          <a:xfrm>
            <a:off x="0" y="1773238"/>
            <a:ext cx="9144000" cy="2951162"/>
          </a:xfrm>
          <a:prstGeom prst="rect">
            <a:avLst/>
          </a:prstGeom>
          <a:solidFill>
            <a:schemeClr val="accent1"/>
          </a:solidFill>
          <a:ln w="76200">
            <a:solidFill>
              <a:schemeClr val="tx1"/>
            </a:solidFill>
            <a:miter lim="800000"/>
            <a:headEnd/>
            <a:tailEnd/>
          </a:ln>
          <a:effectLst/>
        </p:spPr>
        <p:txBody>
          <a:bodyPr wrap="none" anchor="ctr"/>
          <a:lstStyle/>
          <a:p>
            <a:pPr algn="ctr"/>
            <a:endParaRPr lang="en-US">
              <a:solidFill>
                <a:srgbClr val="276B60"/>
              </a:solidFill>
            </a:endParaRPr>
          </a:p>
        </p:txBody>
      </p:sp>
      <p:sp>
        <p:nvSpPr>
          <p:cNvPr id="6157" name="Rectangle 13"/>
          <p:cNvSpPr>
            <a:spLocks noChangeArrowheads="1"/>
          </p:cNvSpPr>
          <p:nvPr/>
        </p:nvSpPr>
        <p:spPr bwMode="auto">
          <a:xfrm>
            <a:off x="0" y="0"/>
            <a:ext cx="9144000" cy="1773238"/>
          </a:xfrm>
          <a:prstGeom prst="rect">
            <a:avLst/>
          </a:prstGeom>
          <a:solidFill>
            <a:schemeClr val="accent1"/>
          </a:solidFill>
          <a:ln w="57150">
            <a:solidFill>
              <a:schemeClr val="tx1"/>
            </a:solidFill>
            <a:miter lim="800000"/>
            <a:headEnd/>
            <a:tailEnd/>
          </a:ln>
          <a:effectLst/>
        </p:spPr>
        <p:txBody>
          <a:bodyPr wrap="none" anchor="ctr"/>
          <a:lstStyle/>
          <a:p>
            <a:pPr algn="ctr"/>
            <a:endParaRPr lang="en-US">
              <a:solidFill>
                <a:srgbClr val="55AB90"/>
              </a:solidFill>
            </a:endParaRPr>
          </a:p>
        </p:txBody>
      </p:sp>
      <p:sp>
        <p:nvSpPr>
          <p:cNvPr id="6148" name="Text Box 4"/>
          <p:cNvSpPr txBox="1">
            <a:spLocks noChangeArrowheads="1"/>
          </p:cNvSpPr>
          <p:nvPr/>
        </p:nvSpPr>
        <p:spPr bwMode="auto">
          <a:xfrm>
            <a:off x="3995738" y="188913"/>
            <a:ext cx="3671887" cy="1190625"/>
          </a:xfrm>
          <a:prstGeom prst="rect">
            <a:avLst/>
          </a:prstGeom>
          <a:noFill/>
          <a:ln w="9525">
            <a:noFill/>
            <a:miter lim="800000"/>
            <a:headEnd/>
            <a:tailEnd/>
          </a:ln>
          <a:effectLst/>
        </p:spPr>
        <p:txBody>
          <a:bodyPr>
            <a:spAutoFit/>
          </a:bodyPr>
          <a:lstStyle/>
          <a:p>
            <a:pPr>
              <a:spcBef>
                <a:spcPct val="50000"/>
              </a:spcBef>
            </a:pPr>
            <a:r>
              <a:rPr lang="en-AU"/>
              <a:t>When students are involved in reflecting on their learning, it helps them understand their learning better.</a:t>
            </a:r>
          </a:p>
        </p:txBody>
      </p:sp>
      <p:sp>
        <p:nvSpPr>
          <p:cNvPr id="6149" name="Text Box 5"/>
          <p:cNvSpPr txBox="1">
            <a:spLocks noChangeArrowheads="1"/>
          </p:cNvSpPr>
          <p:nvPr/>
        </p:nvSpPr>
        <p:spPr bwMode="auto">
          <a:xfrm>
            <a:off x="684213" y="2060575"/>
            <a:ext cx="5364162" cy="2563813"/>
          </a:xfrm>
          <a:prstGeom prst="rect">
            <a:avLst/>
          </a:prstGeom>
          <a:noFill/>
          <a:ln w="9525">
            <a:noFill/>
            <a:miter lim="800000"/>
            <a:headEnd/>
            <a:tailEnd/>
          </a:ln>
          <a:effectLst/>
        </p:spPr>
        <p:txBody>
          <a:bodyPr>
            <a:spAutoFit/>
          </a:bodyPr>
          <a:lstStyle/>
          <a:p>
            <a:pPr>
              <a:spcBef>
                <a:spcPct val="50000"/>
              </a:spcBef>
            </a:pPr>
            <a:r>
              <a:rPr lang="en-AU"/>
              <a:t>Students must develop an awareness of how they learn and what in particular helps them, as individuals, to learn (metacognition). They need to develop both self-regulation of their learning and also their role in monitoring progress against clear criteria. They need to become aware of their cognitive strengths and weaknesses and, how to view and use their difficulties as opportunities for learning.</a:t>
            </a:r>
          </a:p>
        </p:txBody>
      </p:sp>
      <p:sp>
        <p:nvSpPr>
          <p:cNvPr id="6150" name="Text Box 6"/>
          <p:cNvSpPr txBox="1">
            <a:spLocks noChangeArrowheads="1"/>
          </p:cNvSpPr>
          <p:nvPr/>
        </p:nvSpPr>
        <p:spPr bwMode="auto">
          <a:xfrm>
            <a:off x="4500563" y="5084763"/>
            <a:ext cx="3995737" cy="1190625"/>
          </a:xfrm>
          <a:prstGeom prst="rect">
            <a:avLst/>
          </a:prstGeom>
          <a:noFill/>
          <a:ln w="9525">
            <a:noFill/>
            <a:miter lim="800000"/>
            <a:headEnd/>
            <a:tailEnd/>
          </a:ln>
          <a:effectLst/>
        </p:spPr>
        <p:txBody>
          <a:bodyPr>
            <a:spAutoFit/>
          </a:bodyPr>
          <a:lstStyle/>
          <a:p>
            <a:pPr>
              <a:spcBef>
                <a:spcPct val="50000"/>
              </a:spcBef>
            </a:pPr>
            <a:r>
              <a:rPr lang="en-AU"/>
              <a:t>Personal learning planning helps students to learn more effectively by encouraging them to reflect upon their progress.</a:t>
            </a:r>
          </a:p>
        </p:txBody>
      </p:sp>
      <p:pic>
        <p:nvPicPr>
          <p:cNvPr id="6152" name="Picture 8" descr="GiggleMirror_PS_Large"/>
          <p:cNvPicPr>
            <a:picLocks noChangeAspect="1" noChangeArrowheads="1"/>
          </p:cNvPicPr>
          <p:nvPr/>
        </p:nvPicPr>
        <p:blipFill>
          <a:blip r:embed="rId2" cstate="print"/>
          <a:srcRect/>
          <a:stretch>
            <a:fillRect/>
          </a:stretch>
        </p:blipFill>
        <p:spPr bwMode="auto">
          <a:xfrm>
            <a:off x="1763713" y="0"/>
            <a:ext cx="1800225" cy="2060575"/>
          </a:xfrm>
          <a:prstGeom prst="rect">
            <a:avLst/>
          </a:prstGeom>
          <a:noFill/>
          <a:ln w="19050">
            <a:solidFill>
              <a:schemeClr val="tx1"/>
            </a:solidFill>
            <a:miter lim="800000"/>
            <a:headEnd/>
            <a:tailEnd/>
          </a:ln>
        </p:spPr>
      </p:pic>
      <p:pic>
        <p:nvPicPr>
          <p:cNvPr id="6154" name="Picture 10" descr="thinking"/>
          <p:cNvPicPr>
            <a:picLocks noChangeAspect="1" noChangeArrowheads="1"/>
          </p:cNvPicPr>
          <p:nvPr/>
        </p:nvPicPr>
        <p:blipFill>
          <a:blip r:embed="rId3" cstate="print"/>
          <a:srcRect/>
          <a:stretch>
            <a:fillRect/>
          </a:stretch>
        </p:blipFill>
        <p:spPr bwMode="auto">
          <a:xfrm>
            <a:off x="6300788" y="1268413"/>
            <a:ext cx="2459037" cy="3816350"/>
          </a:xfrm>
          <a:prstGeom prst="rect">
            <a:avLst/>
          </a:prstGeom>
          <a:noFill/>
          <a:ln w="28575">
            <a:solidFill>
              <a:schemeClr val="tx1"/>
            </a:solidFill>
            <a:miter lim="800000"/>
            <a:headEnd/>
            <a:tailEnd/>
          </a:ln>
        </p:spPr>
      </p:pic>
      <p:pic>
        <p:nvPicPr>
          <p:cNvPr id="6156" name="Picture 12" descr="a_bus"/>
          <p:cNvPicPr>
            <a:picLocks noChangeAspect="1" noChangeArrowheads="1"/>
          </p:cNvPicPr>
          <p:nvPr/>
        </p:nvPicPr>
        <p:blipFill>
          <a:blip r:embed="rId4" cstate="print"/>
          <a:srcRect/>
          <a:stretch>
            <a:fillRect/>
          </a:stretch>
        </p:blipFill>
        <p:spPr bwMode="auto">
          <a:xfrm>
            <a:off x="1042988" y="5100638"/>
            <a:ext cx="2359025" cy="1757362"/>
          </a:xfrm>
          <a:prstGeom prst="rect">
            <a:avLst/>
          </a:prstGeom>
          <a:noFill/>
        </p:spPr>
      </p:pic>
      <p:sp>
        <p:nvSpPr>
          <p:cNvPr id="6161" name="Line 17"/>
          <p:cNvSpPr>
            <a:spLocks noChangeShapeType="1"/>
          </p:cNvSpPr>
          <p:nvPr/>
        </p:nvSpPr>
        <p:spPr bwMode="auto">
          <a:xfrm>
            <a:off x="1116013" y="5157788"/>
            <a:ext cx="2160587" cy="0"/>
          </a:xfrm>
          <a:prstGeom prst="line">
            <a:avLst/>
          </a:prstGeom>
          <a:noFill/>
          <a:ln w="38100">
            <a:solidFill>
              <a:schemeClr val="tx1"/>
            </a:solidFill>
            <a:round/>
            <a:headEnd/>
            <a:tailEnd/>
          </a:ln>
          <a:effectLst/>
        </p:spPr>
        <p:txBody>
          <a:bodyPr/>
          <a:lstStyle/>
          <a:p>
            <a:endParaRPr lang="en-AU"/>
          </a:p>
        </p:txBody>
      </p:sp>
      <p:sp>
        <p:nvSpPr>
          <p:cNvPr id="6162" name="Line 18"/>
          <p:cNvSpPr>
            <a:spLocks noChangeShapeType="1"/>
          </p:cNvSpPr>
          <p:nvPr/>
        </p:nvSpPr>
        <p:spPr bwMode="auto">
          <a:xfrm>
            <a:off x="1116013" y="6524625"/>
            <a:ext cx="2160587" cy="0"/>
          </a:xfrm>
          <a:prstGeom prst="line">
            <a:avLst/>
          </a:prstGeom>
          <a:noFill/>
          <a:ln w="38100">
            <a:solidFill>
              <a:schemeClr val="tx1"/>
            </a:solidFill>
            <a:round/>
            <a:headEnd/>
            <a:tailEnd/>
          </a:ln>
          <a:effectLst/>
        </p:spPr>
        <p:txBody>
          <a:bodyPr/>
          <a:lstStyle/>
          <a:p>
            <a:endParaRPr lang="en-AU"/>
          </a:p>
        </p:txBody>
      </p:sp>
      <p:sp>
        <p:nvSpPr>
          <p:cNvPr id="6163" name="Line 19"/>
          <p:cNvSpPr>
            <a:spLocks noChangeShapeType="1"/>
          </p:cNvSpPr>
          <p:nvPr/>
        </p:nvSpPr>
        <p:spPr bwMode="auto">
          <a:xfrm>
            <a:off x="3276600" y="5157788"/>
            <a:ext cx="0" cy="1366837"/>
          </a:xfrm>
          <a:prstGeom prst="line">
            <a:avLst/>
          </a:prstGeom>
          <a:noFill/>
          <a:ln w="38100">
            <a:solidFill>
              <a:schemeClr val="tx1"/>
            </a:solidFill>
            <a:round/>
            <a:headEnd/>
            <a:tailEnd/>
          </a:ln>
          <a:effectLst/>
        </p:spPr>
        <p:txBody>
          <a:bodyPr/>
          <a:lstStyle/>
          <a:p>
            <a:endParaRPr lang="en-AU"/>
          </a:p>
        </p:txBody>
      </p:sp>
      <p:sp>
        <p:nvSpPr>
          <p:cNvPr id="6164" name="Line 20"/>
          <p:cNvSpPr>
            <a:spLocks noChangeShapeType="1"/>
          </p:cNvSpPr>
          <p:nvPr/>
        </p:nvSpPr>
        <p:spPr bwMode="auto">
          <a:xfrm flipV="1">
            <a:off x="1116013" y="5157788"/>
            <a:ext cx="0" cy="1366837"/>
          </a:xfrm>
          <a:prstGeom prst="line">
            <a:avLst/>
          </a:prstGeom>
          <a:noFill/>
          <a:ln w="38100">
            <a:solidFill>
              <a:schemeClr val="tx1"/>
            </a:solidFill>
            <a:round/>
            <a:headEnd/>
            <a:tailEnd/>
          </a:ln>
          <a:effectLst/>
        </p:spPr>
        <p:txBody>
          <a:bodyPr/>
          <a:lstStyle/>
          <a:p>
            <a:endParaRPr lang="en-AU"/>
          </a:p>
        </p:txBody>
      </p:sp>
      <p:sp>
        <p:nvSpPr>
          <p:cNvPr id="6166" name="Line 22"/>
          <p:cNvSpPr>
            <a:spLocks noChangeShapeType="1"/>
          </p:cNvSpPr>
          <p:nvPr/>
        </p:nvSpPr>
        <p:spPr bwMode="auto">
          <a:xfrm flipV="1">
            <a:off x="1042988" y="5084763"/>
            <a:ext cx="2881312" cy="1584325"/>
          </a:xfrm>
          <a:prstGeom prst="line">
            <a:avLst/>
          </a:prstGeom>
          <a:noFill/>
          <a:ln w="38100">
            <a:solidFill>
              <a:srgbClr val="FF0000"/>
            </a:solidFill>
            <a:round/>
            <a:headEnd/>
            <a:tailEnd type="triangle" w="med" len="med"/>
          </a:ln>
          <a:effectLst/>
        </p:spPr>
        <p:txBody>
          <a:bodyPr/>
          <a:lstStyle/>
          <a:p>
            <a:endParaRPr lang="en-AU"/>
          </a:p>
        </p:txBody>
      </p:sp>
    </p:spTree>
    <p:extLst>
      <p:ext uri="{BB962C8B-B14F-4D97-AF65-F5344CB8AC3E}">
        <p14:creationId xmlns:p14="http://schemas.microsoft.com/office/powerpoint/2010/main" val="34766476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2987675" y="188913"/>
            <a:ext cx="2828925" cy="730250"/>
          </a:xfrm>
          <a:prstGeom prst="rect">
            <a:avLst/>
          </a:prstGeom>
          <a:noFill/>
          <a:ln w="9525">
            <a:noFill/>
            <a:miter lim="800000"/>
            <a:headEnd/>
            <a:tailEnd/>
          </a:ln>
          <a:effectLst/>
        </p:spPr>
        <p:txBody>
          <a:bodyPr>
            <a:spAutoFit/>
          </a:bodyPr>
          <a:lstStyle/>
          <a:p>
            <a:pPr algn="ctr"/>
            <a:r>
              <a:rPr lang="en-AU" sz="1400" b="1">
                <a:solidFill>
                  <a:srgbClr val="FF9933"/>
                </a:solidFill>
                <a:effectLst>
                  <a:outerShdw blurRad="38100" dist="38100" dir="2700000" algn="tl">
                    <a:srgbClr val="000000"/>
                  </a:outerShdw>
                </a:effectLst>
              </a:rPr>
              <a:t>Students and teachers</a:t>
            </a:r>
          </a:p>
          <a:p>
            <a:pPr algn="ctr"/>
            <a:r>
              <a:rPr lang="en-AU" sz="1400" b="1">
                <a:solidFill>
                  <a:srgbClr val="FF9933"/>
                </a:solidFill>
                <a:effectLst>
                  <a:outerShdw blurRad="38100" dist="38100" dir="2700000" algn="tl">
                    <a:srgbClr val="000000"/>
                  </a:outerShdw>
                </a:effectLst>
              </a:rPr>
              <a:t> help to set their own</a:t>
            </a:r>
          </a:p>
          <a:p>
            <a:pPr algn="ctr"/>
            <a:r>
              <a:rPr lang="en-AU" sz="1400" b="1">
                <a:solidFill>
                  <a:srgbClr val="FF9933"/>
                </a:solidFill>
                <a:effectLst>
                  <a:outerShdw blurRad="38100" dist="38100" dir="2700000" algn="tl">
                    <a:srgbClr val="000000"/>
                  </a:outerShdw>
                </a:effectLst>
              </a:rPr>
              <a:t> learning goals.</a:t>
            </a:r>
          </a:p>
        </p:txBody>
      </p:sp>
      <p:sp>
        <p:nvSpPr>
          <p:cNvPr id="9219" name="Text Box 3"/>
          <p:cNvSpPr txBox="1">
            <a:spLocks noChangeArrowheads="1"/>
          </p:cNvSpPr>
          <p:nvPr/>
        </p:nvSpPr>
        <p:spPr bwMode="auto">
          <a:xfrm>
            <a:off x="5867400" y="765175"/>
            <a:ext cx="3024188" cy="517525"/>
          </a:xfrm>
          <a:prstGeom prst="rect">
            <a:avLst/>
          </a:prstGeom>
          <a:noFill/>
          <a:ln w="9525">
            <a:noFill/>
            <a:miter lim="800000"/>
            <a:headEnd/>
            <a:tailEnd/>
          </a:ln>
          <a:effectLst/>
        </p:spPr>
        <p:txBody>
          <a:bodyPr>
            <a:spAutoFit/>
          </a:bodyPr>
          <a:lstStyle/>
          <a:p>
            <a:r>
              <a:rPr lang="en-AU" sz="1400" b="1">
                <a:solidFill>
                  <a:srgbClr val="FF9933"/>
                </a:solidFill>
                <a:effectLst>
                  <a:outerShdw blurRad="38100" dist="38100" dir="2700000" algn="tl">
                    <a:srgbClr val="000000"/>
                  </a:outerShdw>
                </a:effectLst>
              </a:rPr>
              <a:t>Students and teachers practise self and peer assessment.</a:t>
            </a:r>
          </a:p>
        </p:txBody>
      </p:sp>
      <p:sp>
        <p:nvSpPr>
          <p:cNvPr id="9220" name="Text Box 4"/>
          <p:cNvSpPr txBox="1">
            <a:spLocks noChangeArrowheads="1"/>
          </p:cNvSpPr>
          <p:nvPr/>
        </p:nvSpPr>
        <p:spPr bwMode="auto">
          <a:xfrm>
            <a:off x="-396875" y="620713"/>
            <a:ext cx="4105275" cy="730250"/>
          </a:xfrm>
          <a:prstGeom prst="rect">
            <a:avLst/>
          </a:prstGeom>
          <a:noFill/>
          <a:ln w="9525">
            <a:noFill/>
            <a:miter lim="800000"/>
            <a:headEnd/>
            <a:tailEnd/>
          </a:ln>
          <a:effectLst/>
        </p:spPr>
        <p:txBody>
          <a:bodyPr>
            <a:spAutoFit/>
          </a:bodyPr>
          <a:lstStyle/>
          <a:p>
            <a:pPr algn="ctr"/>
            <a:r>
              <a:rPr lang="en-AU" sz="1400" b="1">
                <a:solidFill>
                  <a:srgbClr val="FF9933"/>
                </a:solidFill>
                <a:effectLst>
                  <a:outerShdw blurRad="38100" dist="38100" dir="2700000" algn="tl">
                    <a:srgbClr val="000000"/>
                  </a:outerShdw>
                </a:effectLst>
              </a:rPr>
              <a:t>Students and teachers identify and</a:t>
            </a:r>
          </a:p>
          <a:p>
            <a:pPr algn="ctr"/>
            <a:r>
              <a:rPr lang="en-AU" sz="1400" b="1">
                <a:solidFill>
                  <a:srgbClr val="FF9933"/>
                </a:solidFill>
                <a:effectLst>
                  <a:outerShdw blurRad="38100" dist="38100" dir="2700000" algn="tl">
                    <a:srgbClr val="000000"/>
                  </a:outerShdw>
                </a:effectLst>
              </a:rPr>
              <a:t>reflect on their own evidence of</a:t>
            </a:r>
          </a:p>
          <a:p>
            <a:pPr algn="ctr"/>
            <a:r>
              <a:rPr lang="en-AU" sz="1400" b="1">
                <a:solidFill>
                  <a:srgbClr val="FF9933"/>
                </a:solidFill>
                <a:effectLst>
                  <a:outerShdw blurRad="38100" dist="38100" dir="2700000" algn="tl">
                    <a:srgbClr val="000000"/>
                  </a:outerShdw>
                </a:effectLst>
              </a:rPr>
              <a:t>learning.</a:t>
            </a:r>
          </a:p>
        </p:txBody>
      </p:sp>
      <p:sp>
        <p:nvSpPr>
          <p:cNvPr id="9221" name="Text Box 5"/>
          <p:cNvSpPr txBox="1">
            <a:spLocks noChangeArrowheads="1"/>
          </p:cNvSpPr>
          <p:nvPr/>
        </p:nvSpPr>
        <p:spPr bwMode="auto">
          <a:xfrm>
            <a:off x="0" y="1484313"/>
            <a:ext cx="3095625" cy="366712"/>
          </a:xfrm>
          <a:prstGeom prst="rect">
            <a:avLst/>
          </a:prstGeom>
          <a:noFill/>
          <a:ln w="9525">
            <a:noFill/>
            <a:miter lim="800000"/>
            <a:headEnd/>
            <a:tailEnd/>
          </a:ln>
          <a:effectLst/>
        </p:spPr>
        <p:txBody>
          <a:bodyPr>
            <a:spAutoFit/>
          </a:bodyPr>
          <a:lstStyle/>
          <a:p>
            <a:pPr algn="ctr">
              <a:spcBef>
                <a:spcPct val="50000"/>
              </a:spcBef>
            </a:pPr>
            <a:r>
              <a:rPr lang="en-AU" b="1">
                <a:solidFill>
                  <a:srgbClr val="CC3399"/>
                </a:solidFill>
              </a:rPr>
              <a:t>SYLLABUSES</a:t>
            </a:r>
          </a:p>
        </p:txBody>
      </p:sp>
      <p:sp>
        <p:nvSpPr>
          <p:cNvPr id="9222" name="Text Box 6"/>
          <p:cNvSpPr txBox="1">
            <a:spLocks noChangeArrowheads="1"/>
          </p:cNvSpPr>
          <p:nvPr/>
        </p:nvSpPr>
        <p:spPr bwMode="auto">
          <a:xfrm>
            <a:off x="6059488" y="1484313"/>
            <a:ext cx="2444750" cy="366712"/>
          </a:xfrm>
          <a:prstGeom prst="rect">
            <a:avLst/>
          </a:prstGeom>
          <a:noFill/>
          <a:ln w="9525">
            <a:noFill/>
            <a:miter lim="800000"/>
            <a:headEnd/>
            <a:tailEnd/>
          </a:ln>
          <a:effectLst/>
        </p:spPr>
        <p:txBody>
          <a:bodyPr wrap="none">
            <a:spAutoFit/>
          </a:bodyPr>
          <a:lstStyle/>
          <a:p>
            <a:pPr algn="ctr"/>
            <a:r>
              <a:rPr lang="en-AU" b="1">
                <a:solidFill>
                  <a:srgbClr val="CC3399"/>
                </a:solidFill>
              </a:rPr>
              <a:t>QUALITY TEACHING</a:t>
            </a:r>
          </a:p>
        </p:txBody>
      </p:sp>
      <p:sp>
        <p:nvSpPr>
          <p:cNvPr id="9223" name="Text Box 7"/>
          <p:cNvSpPr txBox="1">
            <a:spLocks noChangeArrowheads="1"/>
          </p:cNvSpPr>
          <p:nvPr/>
        </p:nvSpPr>
        <p:spPr bwMode="auto">
          <a:xfrm>
            <a:off x="106363" y="1733550"/>
            <a:ext cx="2987675" cy="942975"/>
          </a:xfrm>
          <a:prstGeom prst="rect">
            <a:avLst/>
          </a:prstGeom>
          <a:noFill/>
          <a:ln w="9525">
            <a:noFill/>
            <a:miter lim="800000"/>
            <a:headEnd/>
            <a:tailEnd/>
          </a:ln>
          <a:effectLst/>
        </p:spPr>
        <p:txBody>
          <a:bodyPr>
            <a:spAutoFit/>
          </a:bodyPr>
          <a:lstStyle/>
          <a:p>
            <a:pPr>
              <a:spcBef>
                <a:spcPct val="50000"/>
              </a:spcBef>
            </a:pPr>
            <a:r>
              <a:rPr lang="en-AU" sz="1400" b="1" dirty="0">
                <a:solidFill>
                  <a:srgbClr val="FF3300"/>
                </a:solidFill>
                <a:effectLst>
                  <a:outerShdw blurRad="38100" dist="38100" dir="2700000" algn="tl">
                    <a:srgbClr val="000000"/>
                  </a:outerShdw>
                </a:effectLst>
              </a:rPr>
              <a:t>Teachers use a range of evidence from day-to-day opportunities to check on students’ progress.</a:t>
            </a:r>
          </a:p>
        </p:txBody>
      </p:sp>
      <p:sp>
        <p:nvSpPr>
          <p:cNvPr id="9224" name="Text Box 8"/>
          <p:cNvSpPr txBox="1">
            <a:spLocks noChangeArrowheads="1"/>
          </p:cNvSpPr>
          <p:nvPr/>
        </p:nvSpPr>
        <p:spPr bwMode="auto">
          <a:xfrm>
            <a:off x="250825" y="3068638"/>
            <a:ext cx="3059113" cy="730250"/>
          </a:xfrm>
          <a:prstGeom prst="rect">
            <a:avLst/>
          </a:prstGeom>
          <a:noFill/>
          <a:ln w="9525">
            <a:noFill/>
            <a:miter lim="800000"/>
            <a:headEnd/>
            <a:tailEnd/>
          </a:ln>
          <a:effectLst/>
        </p:spPr>
        <p:txBody>
          <a:bodyPr>
            <a:spAutoFit/>
          </a:bodyPr>
          <a:lstStyle/>
          <a:p>
            <a:pPr>
              <a:spcBef>
                <a:spcPct val="50000"/>
              </a:spcBef>
            </a:pPr>
            <a:r>
              <a:rPr lang="en-AU" sz="1400" b="1">
                <a:solidFill>
                  <a:srgbClr val="FF3300"/>
                </a:solidFill>
                <a:effectLst>
                  <a:outerShdw blurRad="38100" dist="38100" dir="2700000" algn="tl">
                    <a:srgbClr val="000000"/>
                  </a:outerShdw>
                </a:effectLst>
              </a:rPr>
              <a:t>Teachers talk and work together to understand and apply standards in and across schools</a:t>
            </a:r>
            <a:r>
              <a:rPr lang="en-AU" sz="1400" b="1">
                <a:solidFill>
                  <a:srgbClr val="FF3300"/>
                </a:solidFill>
              </a:rPr>
              <a:t>.</a:t>
            </a:r>
          </a:p>
        </p:txBody>
      </p:sp>
      <p:sp>
        <p:nvSpPr>
          <p:cNvPr id="9225" name="Text Box 9"/>
          <p:cNvSpPr txBox="1">
            <a:spLocks noChangeArrowheads="1"/>
          </p:cNvSpPr>
          <p:nvPr/>
        </p:nvSpPr>
        <p:spPr bwMode="auto">
          <a:xfrm>
            <a:off x="250825" y="4149725"/>
            <a:ext cx="3657600" cy="730250"/>
          </a:xfrm>
          <a:prstGeom prst="rect">
            <a:avLst/>
          </a:prstGeom>
          <a:noFill/>
          <a:ln w="9525">
            <a:noFill/>
            <a:miter lim="800000"/>
            <a:headEnd/>
            <a:tailEnd/>
          </a:ln>
          <a:effectLst/>
        </p:spPr>
        <p:txBody>
          <a:bodyPr>
            <a:spAutoFit/>
          </a:bodyPr>
          <a:lstStyle/>
          <a:p>
            <a:r>
              <a:rPr lang="en-AU" sz="1400" b="1" dirty="0">
                <a:solidFill>
                  <a:srgbClr val="FF3300"/>
                </a:solidFill>
                <a:effectLst>
                  <a:outerShdw blurRad="38100" dist="38100" dir="2700000" algn="tl">
                    <a:srgbClr val="000000"/>
                  </a:outerShdw>
                </a:effectLst>
              </a:rPr>
              <a:t>Teachers use assessment information to monitor their school’s curriculum and progress, and to plan for improvement.</a:t>
            </a:r>
          </a:p>
        </p:txBody>
      </p:sp>
      <p:sp>
        <p:nvSpPr>
          <p:cNvPr id="9226" name="Text Box 10"/>
          <p:cNvSpPr txBox="1">
            <a:spLocks noChangeArrowheads="1"/>
          </p:cNvSpPr>
          <p:nvPr/>
        </p:nvSpPr>
        <p:spPr bwMode="auto">
          <a:xfrm>
            <a:off x="2700338" y="5013325"/>
            <a:ext cx="3529012" cy="366713"/>
          </a:xfrm>
          <a:prstGeom prst="rect">
            <a:avLst/>
          </a:prstGeom>
          <a:noFill/>
          <a:ln w="9525">
            <a:noFill/>
            <a:miter lim="800000"/>
            <a:headEnd/>
            <a:tailEnd/>
          </a:ln>
          <a:effectLst/>
        </p:spPr>
        <p:txBody>
          <a:bodyPr>
            <a:spAutoFit/>
          </a:bodyPr>
          <a:lstStyle/>
          <a:p>
            <a:pPr algn="ctr">
              <a:spcBef>
                <a:spcPct val="50000"/>
              </a:spcBef>
            </a:pPr>
            <a:r>
              <a:rPr lang="en-AU" b="1">
                <a:solidFill>
                  <a:srgbClr val="CC3399"/>
                </a:solidFill>
              </a:rPr>
              <a:t>ASSESSMENT</a:t>
            </a:r>
          </a:p>
        </p:txBody>
      </p:sp>
      <p:sp>
        <p:nvSpPr>
          <p:cNvPr id="9227" name="Text Box 11"/>
          <p:cNvSpPr txBox="1">
            <a:spLocks noChangeArrowheads="1"/>
          </p:cNvSpPr>
          <p:nvPr/>
        </p:nvSpPr>
        <p:spPr bwMode="auto">
          <a:xfrm>
            <a:off x="6084888" y="2027238"/>
            <a:ext cx="3059112" cy="942975"/>
          </a:xfrm>
          <a:prstGeom prst="rect">
            <a:avLst/>
          </a:prstGeom>
          <a:noFill/>
          <a:ln w="9525">
            <a:noFill/>
            <a:miter lim="800000"/>
            <a:headEnd/>
            <a:tailEnd/>
          </a:ln>
          <a:effectLst/>
        </p:spPr>
        <p:txBody>
          <a:bodyPr>
            <a:spAutoFit/>
          </a:bodyPr>
          <a:lstStyle/>
          <a:p>
            <a:pPr>
              <a:spcBef>
                <a:spcPct val="50000"/>
              </a:spcBef>
            </a:pPr>
            <a:r>
              <a:rPr lang="en-AU" sz="1400" b="1">
                <a:solidFill>
                  <a:srgbClr val="CC9900"/>
                </a:solidFill>
                <a:effectLst>
                  <a:outerShdw blurRad="38100" dist="38100" dir="2700000" algn="tl">
                    <a:srgbClr val="000000"/>
                  </a:outerShdw>
                </a:effectLst>
              </a:rPr>
              <a:t>Students, teachers and parents are clear about what is to be learned and what success looks like.</a:t>
            </a:r>
          </a:p>
        </p:txBody>
      </p:sp>
      <p:sp>
        <p:nvSpPr>
          <p:cNvPr id="9228" name="Text Box 12"/>
          <p:cNvSpPr txBox="1">
            <a:spLocks noChangeArrowheads="1"/>
          </p:cNvSpPr>
          <p:nvPr/>
        </p:nvSpPr>
        <p:spPr bwMode="auto">
          <a:xfrm>
            <a:off x="5727700" y="3068638"/>
            <a:ext cx="3416300" cy="942975"/>
          </a:xfrm>
          <a:prstGeom prst="rect">
            <a:avLst/>
          </a:prstGeom>
          <a:noFill/>
          <a:ln w="9525">
            <a:noFill/>
            <a:miter lim="800000"/>
            <a:headEnd/>
            <a:tailEnd/>
          </a:ln>
          <a:effectLst/>
        </p:spPr>
        <p:txBody>
          <a:bodyPr>
            <a:spAutoFit/>
          </a:bodyPr>
          <a:lstStyle/>
          <a:p>
            <a:r>
              <a:rPr lang="en-AU" sz="1400" b="1">
                <a:solidFill>
                  <a:srgbClr val="CC9900"/>
                </a:solidFill>
                <a:effectLst>
                  <a:outerShdw blurRad="38100" dist="38100" dir="2700000" algn="tl">
                    <a:srgbClr val="000000"/>
                  </a:outerShdw>
                </a:effectLst>
              </a:rPr>
              <a:t>Students are given explicit quality criteria and feedback about the quality of their evidence of learning and how to make it better.</a:t>
            </a:r>
          </a:p>
        </p:txBody>
      </p:sp>
      <p:sp>
        <p:nvSpPr>
          <p:cNvPr id="9229" name="Text Box 13"/>
          <p:cNvSpPr txBox="1">
            <a:spLocks noChangeArrowheads="1"/>
          </p:cNvSpPr>
          <p:nvPr/>
        </p:nvSpPr>
        <p:spPr bwMode="auto">
          <a:xfrm>
            <a:off x="5292725" y="4221163"/>
            <a:ext cx="3851275" cy="730250"/>
          </a:xfrm>
          <a:prstGeom prst="rect">
            <a:avLst/>
          </a:prstGeom>
          <a:noFill/>
          <a:ln w="9525">
            <a:noFill/>
            <a:miter lim="800000"/>
            <a:headEnd/>
            <a:tailEnd/>
          </a:ln>
          <a:effectLst/>
        </p:spPr>
        <p:txBody>
          <a:bodyPr>
            <a:spAutoFit/>
          </a:bodyPr>
          <a:lstStyle/>
          <a:p>
            <a:r>
              <a:rPr lang="en-AU" sz="1400" b="1">
                <a:solidFill>
                  <a:srgbClr val="CC9900"/>
                </a:solidFill>
                <a:effectLst>
                  <a:outerShdw blurRad="38100" dist="38100" dir="2700000" algn="tl">
                    <a:srgbClr val="000000"/>
                  </a:outerShdw>
                </a:effectLst>
              </a:rPr>
              <a:t>Students and teachers are actively engaged in deciding the next steps in their</a:t>
            </a:r>
          </a:p>
          <a:p>
            <a:r>
              <a:rPr lang="en-AU" sz="1400" b="1">
                <a:solidFill>
                  <a:srgbClr val="CC9900"/>
                </a:solidFill>
                <a:effectLst>
                  <a:outerShdw blurRad="38100" dist="38100" dir="2700000" algn="tl">
                    <a:srgbClr val="000000"/>
                  </a:outerShdw>
                </a:effectLst>
              </a:rPr>
              <a:t>learning and identifying who can help.</a:t>
            </a:r>
          </a:p>
        </p:txBody>
      </p:sp>
      <p:sp>
        <p:nvSpPr>
          <p:cNvPr id="9230" name="Text Box 14"/>
          <p:cNvSpPr txBox="1">
            <a:spLocks noChangeArrowheads="1"/>
          </p:cNvSpPr>
          <p:nvPr/>
        </p:nvSpPr>
        <p:spPr bwMode="auto">
          <a:xfrm>
            <a:off x="2341563" y="5422900"/>
            <a:ext cx="4394200" cy="1155700"/>
          </a:xfrm>
          <a:prstGeom prst="rect">
            <a:avLst/>
          </a:prstGeom>
          <a:noFill/>
          <a:ln w="9525">
            <a:noFill/>
            <a:miter lim="800000"/>
            <a:headEnd/>
            <a:tailEnd/>
          </a:ln>
          <a:effectLst/>
        </p:spPr>
        <p:txBody>
          <a:bodyPr wrap="none">
            <a:spAutoFit/>
          </a:bodyPr>
          <a:lstStyle/>
          <a:p>
            <a:pPr algn="ctr"/>
            <a:r>
              <a:rPr lang="en-AU" sz="1400" b="1">
                <a:solidFill>
                  <a:srgbClr val="FF0066"/>
                </a:solidFill>
                <a:effectLst>
                  <a:outerShdw blurRad="38100" dist="38100" dir="2700000" algn="tl">
                    <a:srgbClr val="000000"/>
                  </a:outerShdw>
                </a:effectLst>
              </a:rPr>
              <a:t>Classroom learning involves quality interactions,</a:t>
            </a:r>
          </a:p>
          <a:p>
            <a:pPr algn="ctr"/>
            <a:r>
              <a:rPr lang="en-AU" sz="1400" b="1">
                <a:solidFill>
                  <a:srgbClr val="FF0066"/>
                </a:solidFill>
                <a:effectLst>
                  <a:outerShdw blurRad="38100" dist="38100" dir="2700000" algn="tl">
                    <a:srgbClr val="000000"/>
                  </a:outerShdw>
                </a:effectLst>
              </a:rPr>
              <a:t>based on higher order questions, careful listening</a:t>
            </a:r>
          </a:p>
          <a:p>
            <a:pPr algn="ctr"/>
            <a:r>
              <a:rPr lang="en-AU" sz="1400" b="1">
                <a:solidFill>
                  <a:srgbClr val="FF0066"/>
                </a:solidFill>
                <a:effectLst>
                  <a:outerShdw blurRad="38100" dist="38100" dir="2700000" algn="tl">
                    <a:srgbClr val="000000"/>
                  </a:outerShdw>
                </a:effectLst>
              </a:rPr>
              <a:t> and reflective responses.</a:t>
            </a:r>
          </a:p>
          <a:p>
            <a:pPr algn="ctr"/>
            <a:r>
              <a:rPr lang="en-AU" sz="1400" b="1">
                <a:solidFill>
                  <a:srgbClr val="FF0066"/>
                </a:solidFill>
                <a:effectLst>
                  <a:outerShdw blurRad="38100" dist="38100" dir="2700000" algn="tl">
                    <a:srgbClr val="000000"/>
                  </a:outerShdw>
                </a:effectLst>
              </a:rPr>
              <a:t>This constructs deep knowledge and</a:t>
            </a:r>
          </a:p>
          <a:p>
            <a:pPr algn="ctr"/>
            <a:r>
              <a:rPr lang="en-AU" sz="1400" b="1">
                <a:solidFill>
                  <a:srgbClr val="FF0066"/>
                </a:solidFill>
                <a:effectLst>
                  <a:outerShdw blurRad="38100" dist="38100" dir="2700000" algn="tl">
                    <a:srgbClr val="000000"/>
                  </a:outerShdw>
                </a:effectLst>
              </a:rPr>
              <a:t>deep understanding.</a:t>
            </a:r>
          </a:p>
        </p:txBody>
      </p:sp>
      <p:sp>
        <p:nvSpPr>
          <p:cNvPr id="9231" name="AutoShape 15"/>
          <p:cNvSpPr>
            <a:spLocks noChangeArrowheads="1"/>
          </p:cNvSpPr>
          <p:nvPr/>
        </p:nvSpPr>
        <p:spPr bwMode="auto">
          <a:xfrm rot="10800000">
            <a:off x="2916238" y="1557338"/>
            <a:ext cx="3095625" cy="3024187"/>
          </a:xfrm>
          <a:prstGeom prst="triangle">
            <a:avLst>
              <a:gd name="adj" fmla="val 50000"/>
            </a:avLst>
          </a:prstGeom>
          <a:noFill/>
          <a:ln w="38100">
            <a:solidFill>
              <a:srgbClr val="3399FF"/>
            </a:solidFill>
            <a:miter lim="800000"/>
            <a:headEnd/>
            <a:tailEnd/>
          </a:ln>
          <a:effectLst/>
        </p:spPr>
        <p:txBody>
          <a:bodyPr rot="10800000" wrap="none" anchor="ctr"/>
          <a:lstStyle/>
          <a:p>
            <a:pPr algn="ctr"/>
            <a:endParaRPr lang="en-US">
              <a:solidFill>
                <a:srgbClr val="0000FF"/>
              </a:solidFill>
            </a:endParaRPr>
          </a:p>
        </p:txBody>
      </p:sp>
      <p:sp>
        <p:nvSpPr>
          <p:cNvPr id="9232" name="Text Box 16"/>
          <p:cNvSpPr txBox="1">
            <a:spLocks noChangeArrowheads="1"/>
          </p:cNvSpPr>
          <p:nvPr/>
        </p:nvSpPr>
        <p:spPr bwMode="auto">
          <a:xfrm>
            <a:off x="3016250" y="1531938"/>
            <a:ext cx="2808288" cy="274637"/>
          </a:xfrm>
          <a:prstGeom prst="rect">
            <a:avLst/>
          </a:prstGeom>
          <a:noFill/>
          <a:ln w="9525">
            <a:noFill/>
            <a:miter lim="800000"/>
            <a:headEnd/>
            <a:tailEnd/>
          </a:ln>
          <a:effectLst/>
        </p:spPr>
        <p:txBody>
          <a:bodyPr>
            <a:spAutoFit/>
          </a:bodyPr>
          <a:lstStyle/>
          <a:p>
            <a:pPr algn="ctr">
              <a:spcBef>
                <a:spcPct val="50000"/>
              </a:spcBef>
            </a:pPr>
            <a:r>
              <a:rPr lang="en-AU" sz="1200" b="1" dirty="0"/>
              <a:t>ASSESSMENT </a:t>
            </a:r>
            <a:r>
              <a:rPr lang="en-AU" sz="1200" b="1" dirty="0">
                <a:solidFill>
                  <a:srgbClr val="CC00CC"/>
                </a:solidFill>
              </a:rPr>
              <a:t>AS</a:t>
            </a:r>
            <a:r>
              <a:rPr lang="en-AU" sz="1200" b="1" dirty="0"/>
              <a:t> LEARNING</a:t>
            </a:r>
          </a:p>
        </p:txBody>
      </p:sp>
      <p:sp>
        <p:nvSpPr>
          <p:cNvPr id="9233" name="Text Box 17"/>
          <p:cNvSpPr txBox="1">
            <a:spLocks noChangeArrowheads="1"/>
          </p:cNvSpPr>
          <p:nvPr/>
        </p:nvSpPr>
        <p:spPr bwMode="auto">
          <a:xfrm rot="82605623">
            <a:off x="3736975" y="2751138"/>
            <a:ext cx="2808287" cy="274638"/>
          </a:xfrm>
          <a:prstGeom prst="rect">
            <a:avLst/>
          </a:prstGeom>
          <a:noFill/>
          <a:ln w="9525">
            <a:noFill/>
            <a:miter lim="800000"/>
            <a:headEnd/>
            <a:tailEnd/>
          </a:ln>
          <a:effectLst/>
        </p:spPr>
        <p:txBody>
          <a:bodyPr>
            <a:spAutoFit/>
          </a:bodyPr>
          <a:lstStyle/>
          <a:p>
            <a:pPr algn="ctr">
              <a:spcBef>
                <a:spcPct val="50000"/>
              </a:spcBef>
            </a:pPr>
            <a:r>
              <a:rPr lang="en-AU" sz="1200" b="1" dirty="0"/>
              <a:t>ASSESSMENT </a:t>
            </a:r>
            <a:r>
              <a:rPr lang="en-AU" sz="1200" b="1" dirty="0">
                <a:solidFill>
                  <a:srgbClr val="CC00CC"/>
                </a:solidFill>
              </a:rPr>
              <a:t>FOR</a:t>
            </a:r>
            <a:r>
              <a:rPr lang="en-AU" sz="1200" b="1" dirty="0"/>
              <a:t> LEARNING</a:t>
            </a:r>
          </a:p>
        </p:txBody>
      </p:sp>
      <p:sp>
        <p:nvSpPr>
          <p:cNvPr id="9234" name="Text Box 18"/>
          <p:cNvSpPr txBox="1">
            <a:spLocks noChangeArrowheads="1"/>
          </p:cNvSpPr>
          <p:nvPr/>
        </p:nvSpPr>
        <p:spPr bwMode="auto">
          <a:xfrm rot="90162173">
            <a:off x="2372519" y="2855119"/>
            <a:ext cx="2879725" cy="274637"/>
          </a:xfrm>
          <a:prstGeom prst="rect">
            <a:avLst/>
          </a:prstGeom>
          <a:noFill/>
          <a:ln w="9525">
            <a:noFill/>
            <a:miter lim="800000"/>
            <a:headEnd/>
            <a:tailEnd/>
          </a:ln>
          <a:effectLst/>
        </p:spPr>
        <p:txBody>
          <a:bodyPr>
            <a:spAutoFit/>
          </a:bodyPr>
          <a:lstStyle/>
          <a:p>
            <a:pPr algn="ctr">
              <a:spcBef>
                <a:spcPct val="50000"/>
              </a:spcBef>
            </a:pPr>
            <a:r>
              <a:rPr lang="en-AU" sz="1200" b="1" dirty="0"/>
              <a:t>ASSESSMENT </a:t>
            </a:r>
            <a:r>
              <a:rPr lang="en-AU" sz="1200" b="1" dirty="0">
                <a:solidFill>
                  <a:srgbClr val="CC00CC"/>
                </a:solidFill>
              </a:rPr>
              <a:t>OF</a:t>
            </a:r>
            <a:r>
              <a:rPr lang="en-AU" sz="1200" b="1" dirty="0"/>
              <a:t> LEARNING</a:t>
            </a:r>
          </a:p>
        </p:txBody>
      </p:sp>
      <p:grpSp>
        <p:nvGrpSpPr>
          <p:cNvPr id="2" name="Group 19"/>
          <p:cNvGrpSpPr>
            <a:grpSpLocks/>
          </p:cNvGrpSpPr>
          <p:nvPr/>
        </p:nvGrpSpPr>
        <p:grpSpPr bwMode="auto">
          <a:xfrm>
            <a:off x="2710656" y="908050"/>
            <a:ext cx="3382962" cy="4105275"/>
            <a:chOff x="1701" y="572"/>
            <a:chExt cx="2131" cy="2586"/>
          </a:xfrm>
        </p:grpSpPr>
        <p:sp>
          <p:nvSpPr>
            <p:cNvPr id="9236" name="Oval 20"/>
            <p:cNvSpPr>
              <a:spLocks noChangeArrowheads="1"/>
            </p:cNvSpPr>
            <p:nvPr/>
          </p:nvSpPr>
          <p:spPr bwMode="auto">
            <a:xfrm>
              <a:off x="2744" y="572"/>
              <a:ext cx="136" cy="136"/>
            </a:xfrm>
            <a:prstGeom prst="ellipse">
              <a:avLst/>
            </a:prstGeom>
            <a:solidFill>
              <a:srgbClr val="3399FF"/>
            </a:solidFill>
            <a:ln w="9525">
              <a:solidFill>
                <a:schemeClr val="tx1"/>
              </a:solidFill>
              <a:round/>
              <a:headEnd/>
              <a:tailEnd/>
            </a:ln>
            <a:effectLst/>
          </p:spPr>
          <p:txBody>
            <a:bodyPr wrap="none" anchor="ctr"/>
            <a:lstStyle/>
            <a:p>
              <a:endParaRPr lang="en-AU"/>
            </a:p>
          </p:txBody>
        </p:sp>
        <p:sp>
          <p:nvSpPr>
            <p:cNvPr id="9237" name="Oval 21"/>
            <p:cNvSpPr>
              <a:spLocks noChangeArrowheads="1"/>
            </p:cNvSpPr>
            <p:nvPr/>
          </p:nvSpPr>
          <p:spPr bwMode="auto">
            <a:xfrm>
              <a:off x="3515" y="709"/>
              <a:ext cx="136" cy="136"/>
            </a:xfrm>
            <a:prstGeom prst="ellipse">
              <a:avLst/>
            </a:prstGeom>
            <a:solidFill>
              <a:srgbClr val="3399FF"/>
            </a:solidFill>
            <a:ln w="9525">
              <a:solidFill>
                <a:schemeClr val="tx1"/>
              </a:solidFill>
              <a:round/>
              <a:headEnd/>
              <a:tailEnd/>
            </a:ln>
            <a:effectLst/>
          </p:spPr>
          <p:txBody>
            <a:bodyPr wrap="none" anchor="ctr"/>
            <a:lstStyle/>
            <a:p>
              <a:endParaRPr lang="en-AU"/>
            </a:p>
          </p:txBody>
        </p:sp>
        <p:sp>
          <p:nvSpPr>
            <p:cNvPr id="9238" name="Oval 22"/>
            <p:cNvSpPr>
              <a:spLocks noChangeArrowheads="1"/>
            </p:cNvSpPr>
            <p:nvPr/>
          </p:nvSpPr>
          <p:spPr bwMode="auto">
            <a:xfrm>
              <a:off x="1882" y="709"/>
              <a:ext cx="136" cy="136"/>
            </a:xfrm>
            <a:prstGeom prst="ellipse">
              <a:avLst/>
            </a:prstGeom>
            <a:solidFill>
              <a:srgbClr val="3399FF"/>
            </a:solidFill>
            <a:ln w="9525">
              <a:solidFill>
                <a:schemeClr val="tx1"/>
              </a:solidFill>
              <a:round/>
              <a:headEnd/>
              <a:tailEnd/>
            </a:ln>
            <a:effectLst/>
          </p:spPr>
          <p:txBody>
            <a:bodyPr wrap="none" anchor="ctr"/>
            <a:lstStyle/>
            <a:p>
              <a:endParaRPr lang="en-AU"/>
            </a:p>
          </p:txBody>
        </p:sp>
        <p:sp>
          <p:nvSpPr>
            <p:cNvPr id="9239" name="Oval 23"/>
            <p:cNvSpPr>
              <a:spLocks noChangeArrowheads="1"/>
            </p:cNvSpPr>
            <p:nvPr/>
          </p:nvSpPr>
          <p:spPr bwMode="auto">
            <a:xfrm>
              <a:off x="1701" y="1389"/>
              <a:ext cx="136" cy="136"/>
            </a:xfrm>
            <a:prstGeom prst="ellipse">
              <a:avLst/>
            </a:prstGeom>
            <a:solidFill>
              <a:srgbClr val="3399FF"/>
            </a:solidFill>
            <a:ln w="9525">
              <a:solidFill>
                <a:schemeClr val="tx1"/>
              </a:solidFill>
              <a:round/>
              <a:headEnd/>
              <a:tailEnd/>
            </a:ln>
            <a:effectLst/>
          </p:spPr>
          <p:txBody>
            <a:bodyPr wrap="none" anchor="ctr"/>
            <a:lstStyle/>
            <a:p>
              <a:endParaRPr lang="en-AU"/>
            </a:p>
          </p:txBody>
        </p:sp>
        <p:sp>
          <p:nvSpPr>
            <p:cNvPr id="9240" name="Oval 24"/>
            <p:cNvSpPr>
              <a:spLocks noChangeArrowheads="1"/>
            </p:cNvSpPr>
            <p:nvPr/>
          </p:nvSpPr>
          <p:spPr bwMode="auto">
            <a:xfrm>
              <a:off x="3696" y="1344"/>
              <a:ext cx="136" cy="136"/>
            </a:xfrm>
            <a:prstGeom prst="ellipse">
              <a:avLst/>
            </a:prstGeom>
            <a:solidFill>
              <a:srgbClr val="3399FF"/>
            </a:solidFill>
            <a:ln w="9525">
              <a:solidFill>
                <a:schemeClr val="tx1"/>
              </a:solidFill>
              <a:round/>
              <a:headEnd/>
              <a:tailEnd/>
            </a:ln>
            <a:effectLst/>
          </p:spPr>
          <p:txBody>
            <a:bodyPr wrap="none" anchor="ctr"/>
            <a:lstStyle/>
            <a:p>
              <a:endParaRPr lang="en-AU"/>
            </a:p>
          </p:txBody>
        </p:sp>
        <p:sp>
          <p:nvSpPr>
            <p:cNvPr id="9241" name="Oval 25"/>
            <p:cNvSpPr>
              <a:spLocks noChangeArrowheads="1"/>
            </p:cNvSpPr>
            <p:nvPr/>
          </p:nvSpPr>
          <p:spPr bwMode="auto">
            <a:xfrm>
              <a:off x="1973" y="1979"/>
              <a:ext cx="136" cy="136"/>
            </a:xfrm>
            <a:prstGeom prst="ellipse">
              <a:avLst/>
            </a:prstGeom>
            <a:solidFill>
              <a:srgbClr val="3399FF"/>
            </a:solidFill>
            <a:ln w="9525">
              <a:solidFill>
                <a:schemeClr val="tx1"/>
              </a:solidFill>
              <a:round/>
              <a:headEnd/>
              <a:tailEnd/>
            </a:ln>
            <a:effectLst/>
          </p:spPr>
          <p:txBody>
            <a:bodyPr wrap="none" anchor="ctr"/>
            <a:lstStyle/>
            <a:p>
              <a:endParaRPr lang="en-AU"/>
            </a:p>
          </p:txBody>
        </p:sp>
        <p:sp>
          <p:nvSpPr>
            <p:cNvPr id="9242" name="Oval 26"/>
            <p:cNvSpPr>
              <a:spLocks noChangeArrowheads="1"/>
            </p:cNvSpPr>
            <p:nvPr/>
          </p:nvSpPr>
          <p:spPr bwMode="auto">
            <a:xfrm>
              <a:off x="3424" y="1933"/>
              <a:ext cx="136" cy="136"/>
            </a:xfrm>
            <a:prstGeom prst="ellipse">
              <a:avLst/>
            </a:prstGeom>
            <a:solidFill>
              <a:srgbClr val="3399FF"/>
            </a:solidFill>
            <a:ln w="9525">
              <a:solidFill>
                <a:schemeClr val="tx1"/>
              </a:solidFill>
              <a:round/>
              <a:headEnd/>
              <a:tailEnd/>
            </a:ln>
            <a:effectLst/>
          </p:spPr>
          <p:txBody>
            <a:bodyPr wrap="none" anchor="ctr"/>
            <a:lstStyle/>
            <a:p>
              <a:endParaRPr lang="en-AU"/>
            </a:p>
          </p:txBody>
        </p:sp>
        <p:sp>
          <p:nvSpPr>
            <p:cNvPr id="9243" name="Oval 27"/>
            <p:cNvSpPr>
              <a:spLocks noChangeArrowheads="1"/>
            </p:cNvSpPr>
            <p:nvPr/>
          </p:nvSpPr>
          <p:spPr bwMode="auto">
            <a:xfrm>
              <a:off x="3152" y="2614"/>
              <a:ext cx="136" cy="136"/>
            </a:xfrm>
            <a:prstGeom prst="ellipse">
              <a:avLst/>
            </a:prstGeom>
            <a:solidFill>
              <a:srgbClr val="3399FF"/>
            </a:solidFill>
            <a:ln w="9525">
              <a:solidFill>
                <a:schemeClr val="tx1"/>
              </a:solidFill>
              <a:round/>
              <a:headEnd/>
              <a:tailEnd/>
            </a:ln>
            <a:effectLst/>
          </p:spPr>
          <p:txBody>
            <a:bodyPr wrap="none" anchor="ctr"/>
            <a:lstStyle/>
            <a:p>
              <a:endParaRPr lang="en-AU"/>
            </a:p>
          </p:txBody>
        </p:sp>
        <p:sp>
          <p:nvSpPr>
            <p:cNvPr id="9244" name="Oval 28"/>
            <p:cNvSpPr>
              <a:spLocks noChangeArrowheads="1"/>
            </p:cNvSpPr>
            <p:nvPr/>
          </p:nvSpPr>
          <p:spPr bwMode="auto">
            <a:xfrm>
              <a:off x="2290" y="2614"/>
              <a:ext cx="136" cy="136"/>
            </a:xfrm>
            <a:prstGeom prst="ellipse">
              <a:avLst/>
            </a:prstGeom>
            <a:solidFill>
              <a:srgbClr val="3399FF"/>
            </a:solidFill>
            <a:ln w="9525">
              <a:solidFill>
                <a:schemeClr val="tx1"/>
              </a:solidFill>
              <a:round/>
              <a:headEnd/>
              <a:tailEnd/>
            </a:ln>
            <a:effectLst/>
          </p:spPr>
          <p:txBody>
            <a:bodyPr wrap="none" anchor="ctr"/>
            <a:lstStyle/>
            <a:p>
              <a:endParaRPr lang="en-AU"/>
            </a:p>
          </p:txBody>
        </p:sp>
        <p:sp>
          <p:nvSpPr>
            <p:cNvPr id="9245" name="Oval 29"/>
            <p:cNvSpPr>
              <a:spLocks noChangeArrowheads="1"/>
            </p:cNvSpPr>
            <p:nvPr/>
          </p:nvSpPr>
          <p:spPr bwMode="auto">
            <a:xfrm>
              <a:off x="2744" y="3022"/>
              <a:ext cx="136" cy="136"/>
            </a:xfrm>
            <a:prstGeom prst="ellipse">
              <a:avLst/>
            </a:prstGeom>
            <a:solidFill>
              <a:srgbClr val="3399FF"/>
            </a:solidFill>
            <a:ln w="9525">
              <a:solidFill>
                <a:schemeClr val="tx1"/>
              </a:solidFill>
              <a:round/>
              <a:headEnd/>
              <a:tailEnd/>
            </a:ln>
            <a:effectLst/>
          </p:spPr>
          <p:txBody>
            <a:bodyPr wrap="none" anchor="ctr"/>
            <a:lstStyle/>
            <a:p>
              <a:endParaRPr lang="en-AU"/>
            </a:p>
          </p:txBody>
        </p:sp>
      </p:grpSp>
    </p:spTree>
    <p:extLst>
      <p:ext uri="{BB962C8B-B14F-4D97-AF65-F5344CB8AC3E}">
        <p14:creationId xmlns:p14="http://schemas.microsoft.com/office/powerpoint/2010/main" val="409958649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formorethanprofit.files.wordpress.com/2008/01/istock_000004552965xsmall.jpg"/>
          <p:cNvPicPr>
            <a:picLocks noChangeAspect="1" noChangeArrowheads="1"/>
          </p:cNvPicPr>
          <p:nvPr/>
        </p:nvPicPr>
        <p:blipFill>
          <a:blip r:embed="rId2" cstate="print"/>
          <a:srcRect/>
          <a:stretch>
            <a:fillRect/>
          </a:stretch>
        </p:blipFill>
        <p:spPr bwMode="auto">
          <a:xfrm>
            <a:off x="2214544" y="-571528"/>
            <a:ext cx="4286282" cy="7429528"/>
          </a:xfrm>
          <a:prstGeom prst="rect">
            <a:avLst/>
          </a:prstGeom>
          <a:noFill/>
        </p:spPr>
      </p:pic>
      <p:pic>
        <p:nvPicPr>
          <p:cNvPr id="16386" name="Picture 2"/>
          <p:cNvPicPr>
            <a:picLocks noChangeAspect="1" noChangeArrowheads="1"/>
          </p:cNvPicPr>
          <p:nvPr/>
        </p:nvPicPr>
        <p:blipFill>
          <a:blip r:embed="rId3" cstate="print"/>
          <a:srcRect/>
          <a:stretch>
            <a:fillRect/>
          </a:stretch>
        </p:blipFill>
        <p:spPr bwMode="auto">
          <a:xfrm>
            <a:off x="1428728" y="1785926"/>
            <a:ext cx="6286500" cy="1114425"/>
          </a:xfrm>
          <a:prstGeom prst="rect">
            <a:avLst/>
          </a:prstGeom>
          <a:noFill/>
          <a:ln w="9525">
            <a:noFill/>
            <a:miter lim="800000"/>
            <a:headEnd/>
            <a:tailEnd/>
          </a:ln>
        </p:spPr>
      </p:pic>
      <p:pic>
        <p:nvPicPr>
          <p:cNvPr id="16387" name="Picture 3"/>
          <p:cNvPicPr>
            <a:picLocks noChangeAspect="1" noChangeArrowheads="1"/>
          </p:cNvPicPr>
          <p:nvPr/>
        </p:nvPicPr>
        <p:blipFill>
          <a:blip r:embed="rId4" cstate="print"/>
          <a:srcRect/>
          <a:stretch>
            <a:fillRect/>
          </a:stretch>
        </p:blipFill>
        <p:spPr bwMode="auto">
          <a:xfrm>
            <a:off x="0" y="2857496"/>
            <a:ext cx="9144000" cy="27146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21</a:t>
            </a:r>
            <a:r>
              <a:rPr lang="en-AU" baseline="30000" dirty="0" smtClean="0"/>
              <a:t>st</a:t>
            </a:r>
            <a:r>
              <a:rPr lang="en-AU" dirty="0" smtClean="0"/>
              <a:t> Century Learners</a:t>
            </a:r>
            <a:endParaRPr lang="en-AU" dirty="0"/>
          </a:p>
        </p:txBody>
      </p:sp>
      <p:sp>
        <p:nvSpPr>
          <p:cNvPr id="5" name="Rectangle 3"/>
          <p:cNvSpPr txBox="1">
            <a:spLocks noGrp="1" noChangeArrowheads="1"/>
          </p:cNvSpPr>
          <p:nvPr>
            <p:ph idx="1"/>
          </p:nvPr>
        </p:nvSpPr>
        <p:spPr bwMode="auto">
          <a:xfrm>
            <a:off x="500034" y="1142984"/>
            <a:ext cx="8229600" cy="4525963"/>
          </a:xfrm>
          <a:prstGeom prst="rect">
            <a:avLst/>
          </a:prstGeom>
          <a:noFill/>
          <a:ln>
            <a:noFill/>
          </a:ln>
          <a:extLst/>
        </p:spPr>
        <p:txBody>
          <a:bodyPr>
            <a:normAutofit lnSpcReduction="10000"/>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eaLnBrk="1" hangingPunct="1">
              <a:buFont typeface="Wingdings" pitchFamily="2" charset="2"/>
              <a:buNone/>
              <a:defRPr/>
            </a:pPr>
            <a:r>
              <a:rPr lang="en-AU" altLang="zh-TW" sz="2200" dirty="0" smtClean="0">
                <a:solidFill>
                  <a:schemeClr val="tx1"/>
                </a:solidFill>
              </a:rPr>
              <a:t>The new context means new expectations. </a:t>
            </a:r>
          </a:p>
          <a:p>
            <a:pPr algn="r" eaLnBrk="1" hangingPunct="1">
              <a:buFont typeface="Wingdings" pitchFamily="2" charset="2"/>
              <a:buNone/>
              <a:defRPr/>
            </a:pPr>
            <a:r>
              <a:rPr lang="en-AU" altLang="zh-TW" sz="2200" dirty="0" smtClean="0">
                <a:solidFill>
                  <a:schemeClr val="tx1"/>
                </a:solidFill>
              </a:rPr>
              <a:t>Most studies include:</a:t>
            </a:r>
          </a:p>
          <a:p>
            <a:pPr marL="342900" indent="-342900" algn="l" eaLnBrk="1" hangingPunct="1">
              <a:buFont typeface="Arial" pitchFamily="34" charset="0"/>
              <a:buChar char="•"/>
              <a:defRPr/>
            </a:pPr>
            <a:r>
              <a:rPr lang="en-AU" altLang="zh-TW" sz="2200" dirty="0" smtClean="0">
                <a:solidFill>
                  <a:schemeClr val="tx1"/>
                </a:solidFill>
              </a:rPr>
              <a:t>Ability to </a:t>
            </a:r>
            <a:r>
              <a:rPr lang="en-AU" altLang="zh-TW" sz="2200" b="1" dirty="0" smtClean="0">
                <a:solidFill>
                  <a:schemeClr val="tx1"/>
                </a:solidFill>
              </a:rPr>
              <a:t>communicate</a:t>
            </a:r>
          </a:p>
          <a:p>
            <a:pPr marL="342900" indent="-342900" algn="l" eaLnBrk="1" hangingPunct="1">
              <a:buFont typeface="Arial" pitchFamily="34" charset="0"/>
              <a:buChar char="•"/>
              <a:defRPr/>
            </a:pPr>
            <a:r>
              <a:rPr lang="en-AU" altLang="zh-TW" sz="2200" dirty="0" smtClean="0">
                <a:solidFill>
                  <a:schemeClr val="tx1"/>
                </a:solidFill>
              </a:rPr>
              <a:t>Adaptability to </a:t>
            </a:r>
            <a:r>
              <a:rPr lang="en-AU" altLang="zh-TW" sz="2200" b="1" dirty="0" smtClean="0">
                <a:solidFill>
                  <a:schemeClr val="tx1"/>
                </a:solidFill>
              </a:rPr>
              <a:t>change</a:t>
            </a:r>
          </a:p>
          <a:p>
            <a:pPr marL="342900" indent="-342900" algn="l" eaLnBrk="1" hangingPunct="1">
              <a:buFont typeface="Arial" pitchFamily="34" charset="0"/>
              <a:buChar char="•"/>
              <a:defRPr/>
            </a:pPr>
            <a:r>
              <a:rPr lang="en-AU" altLang="zh-TW" sz="2200" dirty="0" smtClean="0">
                <a:solidFill>
                  <a:schemeClr val="tx1"/>
                </a:solidFill>
              </a:rPr>
              <a:t>Ability to </a:t>
            </a:r>
            <a:r>
              <a:rPr lang="en-AU" altLang="zh-TW" sz="2200" b="1" dirty="0" smtClean="0">
                <a:solidFill>
                  <a:schemeClr val="tx1"/>
                </a:solidFill>
              </a:rPr>
              <a:t>work in teams</a:t>
            </a:r>
          </a:p>
          <a:p>
            <a:pPr marL="342900" indent="-342900" algn="l" eaLnBrk="1" hangingPunct="1">
              <a:buFont typeface="Arial" pitchFamily="34" charset="0"/>
              <a:buChar char="•"/>
              <a:defRPr/>
            </a:pPr>
            <a:r>
              <a:rPr lang="en-AU" altLang="zh-TW" sz="2200" dirty="0" smtClean="0">
                <a:solidFill>
                  <a:schemeClr val="tx1"/>
                </a:solidFill>
              </a:rPr>
              <a:t>Preparedness to </a:t>
            </a:r>
            <a:r>
              <a:rPr lang="en-AU" altLang="zh-TW" sz="2200" b="1" dirty="0" smtClean="0">
                <a:solidFill>
                  <a:schemeClr val="tx1"/>
                </a:solidFill>
              </a:rPr>
              <a:t>solve problems</a:t>
            </a:r>
          </a:p>
          <a:p>
            <a:pPr marL="342900" indent="-342900" algn="l" eaLnBrk="1" hangingPunct="1">
              <a:buFont typeface="Arial" pitchFamily="34" charset="0"/>
              <a:buChar char="•"/>
              <a:defRPr/>
            </a:pPr>
            <a:r>
              <a:rPr lang="en-AU" altLang="zh-TW" sz="2200" dirty="0" smtClean="0">
                <a:solidFill>
                  <a:schemeClr val="tx1"/>
                </a:solidFill>
              </a:rPr>
              <a:t>Ability to </a:t>
            </a:r>
            <a:r>
              <a:rPr lang="en-AU" altLang="zh-TW" sz="2200" b="1" dirty="0" smtClean="0">
                <a:solidFill>
                  <a:schemeClr val="tx1"/>
                </a:solidFill>
              </a:rPr>
              <a:t>analyse and conceptualise</a:t>
            </a:r>
          </a:p>
          <a:p>
            <a:pPr marL="342900" indent="-342900" algn="l" eaLnBrk="1" hangingPunct="1">
              <a:buFont typeface="Arial" pitchFamily="34" charset="0"/>
              <a:buChar char="•"/>
              <a:defRPr/>
            </a:pPr>
            <a:r>
              <a:rPr lang="en-AU" altLang="zh-TW" sz="2200" dirty="0" smtClean="0">
                <a:solidFill>
                  <a:schemeClr val="tx1"/>
                </a:solidFill>
              </a:rPr>
              <a:t>Ability to </a:t>
            </a:r>
            <a:r>
              <a:rPr lang="en-AU" altLang="zh-TW" sz="2200" b="1" dirty="0" smtClean="0">
                <a:solidFill>
                  <a:schemeClr val="tx1"/>
                </a:solidFill>
              </a:rPr>
              <a:t>reflect on and improve performance</a:t>
            </a:r>
          </a:p>
          <a:p>
            <a:pPr marL="342900" indent="-342900" algn="l" eaLnBrk="1" hangingPunct="1">
              <a:buFont typeface="Arial" pitchFamily="34" charset="0"/>
              <a:buChar char="•"/>
              <a:defRPr/>
            </a:pPr>
            <a:r>
              <a:rPr lang="en-AU" altLang="zh-TW" sz="2200" dirty="0" smtClean="0">
                <a:solidFill>
                  <a:schemeClr val="tx1"/>
                </a:solidFill>
              </a:rPr>
              <a:t>Ability to </a:t>
            </a:r>
            <a:r>
              <a:rPr lang="en-AU" altLang="zh-TW" sz="2200" b="1" dirty="0" smtClean="0">
                <a:solidFill>
                  <a:schemeClr val="tx1"/>
                </a:solidFill>
              </a:rPr>
              <a:t>manage oneself</a:t>
            </a:r>
          </a:p>
          <a:p>
            <a:pPr marL="342900" indent="-342900" algn="l" eaLnBrk="1" hangingPunct="1">
              <a:buFont typeface="Arial" pitchFamily="34" charset="0"/>
              <a:buChar char="•"/>
              <a:defRPr/>
            </a:pPr>
            <a:r>
              <a:rPr lang="en-AU" altLang="zh-TW" sz="2200" dirty="0" smtClean="0">
                <a:solidFill>
                  <a:schemeClr val="tx1"/>
                </a:solidFill>
              </a:rPr>
              <a:t>Ability to </a:t>
            </a:r>
            <a:r>
              <a:rPr lang="en-AU" altLang="zh-TW" sz="2200" b="1" dirty="0" smtClean="0">
                <a:solidFill>
                  <a:schemeClr val="tx1"/>
                </a:solidFill>
              </a:rPr>
              <a:t>create, innovate and criticise</a:t>
            </a:r>
          </a:p>
          <a:p>
            <a:pPr marL="342900" indent="-342900" algn="l" eaLnBrk="1" hangingPunct="1">
              <a:buFont typeface="Arial" pitchFamily="34" charset="0"/>
              <a:buChar char="•"/>
              <a:defRPr/>
            </a:pPr>
            <a:r>
              <a:rPr lang="en-AU" altLang="zh-TW" sz="2200" dirty="0" smtClean="0">
                <a:solidFill>
                  <a:schemeClr val="tx1"/>
                </a:solidFill>
              </a:rPr>
              <a:t>Ability to </a:t>
            </a:r>
            <a:r>
              <a:rPr lang="en-AU" altLang="zh-TW" sz="2200" b="1" dirty="0" smtClean="0">
                <a:solidFill>
                  <a:schemeClr val="tx1"/>
                </a:solidFill>
              </a:rPr>
              <a:t>engage in learning new things</a:t>
            </a:r>
            <a:r>
              <a:rPr lang="en-AU" altLang="zh-TW" sz="2200" dirty="0" smtClean="0">
                <a:solidFill>
                  <a:schemeClr val="tx1"/>
                </a:solidFill>
              </a:rPr>
              <a:t> at all times</a:t>
            </a:r>
          </a:p>
          <a:p>
            <a:pPr marL="342900" indent="-342900" algn="l" eaLnBrk="1" hangingPunct="1">
              <a:buFont typeface="Arial" pitchFamily="34" charset="0"/>
              <a:buChar char="•"/>
              <a:defRPr/>
            </a:pPr>
            <a:r>
              <a:rPr lang="en-AU" altLang="zh-TW" sz="2200" dirty="0" smtClean="0">
                <a:solidFill>
                  <a:schemeClr val="tx1"/>
                </a:solidFill>
              </a:rPr>
              <a:t>Ability to </a:t>
            </a:r>
            <a:r>
              <a:rPr lang="en-AU" altLang="zh-TW" sz="2200" b="1" dirty="0" smtClean="0">
                <a:solidFill>
                  <a:schemeClr val="tx1"/>
                </a:solidFill>
              </a:rPr>
              <a:t>cross specialist borders</a:t>
            </a:r>
          </a:p>
          <a:p>
            <a:pPr eaLnBrk="1" hangingPunct="1">
              <a:buFont typeface="Wingdings" pitchFamily="2" charset="2"/>
              <a:buNone/>
              <a:defRPr/>
            </a:pPr>
            <a:endParaRPr lang="en-AU" altLang="zh-TW" sz="2200" dirty="0" smtClean="0"/>
          </a:p>
          <a:p>
            <a:pPr eaLnBrk="1" hangingPunct="1">
              <a:buFont typeface="Wingdings" pitchFamily="2" charset="2"/>
              <a:buNone/>
              <a:defRPr/>
            </a:pPr>
            <a:endParaRPr lang="en-AU" altLang="zh-TW" sz="2900" dirty="0" smtClean="0"/>
          </a:p>
          <a:p>
            <a:pPr eaLnBrk="1" hangingPunct="1">
              <a:buFont typeface="Wingdings" pitchFamily="2" charset="2"/>
              <a:buNone/>
              <a:defRPr/>
            </a:pPr>
            <a:endParaRPr lang="en-AU" altLang="zh-TW" sz="29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 calcmode="lin" valueType="num">
                                      <p:cBhvr additive="base">
                                        <p:cTn id="43" dur="500" fill="hold"/>
                                        <p:tgtEl>
                                          <p:spTgt spid="5">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5">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5">
                                            <p:txEl>
                                              <p:pRg st="7" end="7"/>
                                            </p:txEl>
                                          </p:spTgt>
                                        </p:tgtEl>
                                        <p:attrNameLst>
                                          <p:attrName>style.visibility</p:attrName>
                                        </p:attrNameLst>
                                      </p:cBhvr>
                                      <p:to>
                                        <p:strVal val="visible"/>
                                      </p:to>
                                    </p:set>
                                    <p:anim calcmode="lin" valueType="num">
                                      <p:cBhvr additive="base">
                                        <p:cTn id="49" dur="500" fill="hold"/>
                                        <p:tgtEl>
                                          <p:spTgt spid="5">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5">
                                            <p:txEl>
                                              <p:pRg st="8" end="8"/>
                                            </p:txEl>
                                          </p:spTgt>
                                        </p:tgtEl>
                                        <p:attrNameLst>
                                          <p:attrName>style.visibility</p:attrName>
                                        </p:attrNameLst>
                                      </p:cBhvr>
                                      <p:to>
                                        <p:strVal val="visible"/>
                                      </p:to>
                                    </p:set>
                                    <p:anim calcmode="lin" valueType="num">
                                      <p:cBhvr additive="base">
                                        <p:cTn id="55" dur="500" fill="hold"/>
                                        <p:tgtEl>
                                          <p:spTgt spid="5">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5">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5">
                                            <p:txEl>
                                              <p:pRg st="9" end="9"/>
                                            </p:txEl>
                                          </p:spTgt>
                                        </p:tgtEl>
                                        <p:attrNameLst>
                                          <p:attrName>style.visibility</p:attrName>
                                        </p:attrNameLst>
                                      </p:cBhvr>
                                      <p:to>
                                        <p:strVal val="visible"/>
                                      </p:to>
                                    </p:set>
                                    <p:anim calcmode="lin" valueType="num">
                                      <p:cBhvr additive="base">
                                        <p:cTn id="61" dur="500" fill="hold"/>
                                        <p:tgtEl>
                                          <p:spTgt spid="5">
                                            <p:txEl>
                                              <p:pRg st="9" end="9"/>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5">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5">
                                            <p:txEl>
                                              <p:pRg st="10" end="10"/>
                                            </p:txEl>
                                          </p:spTgt>
                                        </p:tgtEl>
                                        <p:attrNameLst>
                                          <p:attrName>style.visibility</p:attrName>
                                        </p:attrNameLst>
                                      </p:cBhvr>
                                      <p:to>
                                        <p:strVal val="visible"/>
                                      </p:to>
                                    </p:set>
                                    <p:anim calcmode="lin" valueType="num">
                                      <p:cBhvr additive="base">
                                        <p:cTn id="67" dur="500" fill="hold"/>
                                        <p:tgtEl>
                                          <p:spTgt spid="5">
                                            <p:txEl>
                                              <p:pRg st="10" end="10"/>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5">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5">
                                            <p:txEl>
                                              <p:pRg st="11" end="11"/>
                                            </p:txEl>
                                          </p:spTgt>
                                        </p:tgtEl>
                                        <p:attrNameLst>
                                          <p:attrName>style.visibility</p:attrName>
                                        </p:attrNameLst>
                                      </p:cBhvr>
                                      <p:to>
                                        <p:strVal val="visible"/>
                                      </p:to>
                                    </p:set>
                                    <p:anim calcmode="lin" valueType="num">
                                      <p:cBhvr additive="base">
                                        <p:cTn id="73" dur="500" fill="hold"/>
                                        <p:tgtEl>
                                          <p:spTgt spid="5">
                                            <p:txEl>
                                              <p:pRg st="11" end="11"/>
                                            </p:txEl>
                                          </p:spTgt>
                                        </p:tgtEl>
                                        <p:attrNameLst>
                                          <p:attrName>ppt_x</p:attrName>
                                        </p:attrNameLst>
                                      </p:cBhvr>
                                      <p:tavLst>
                                        <p:tav tm="0">
                                          <p:val>
                                            <p:strVal val="0-#ppt_w/2"/>
                                          </p:val>
                                        </p:tav>
                                        <p:tav tm="100000">
                                          <p:val>
                                            <p:strVal val="#ppt_x"/>
                                          </p:val>
                                        </p:tav>
                                      </p:tavLst>
                                    </p:anim>
                                    <p:anim calcmode="lin" valueType="num">
                                      <p:cBhvr additive="base">
                                        <p:cTn id="74" dur="500" fill="hold"/>
                                        <p:tgtEl>
                                          <p:spTgt spid="5">
                                            <p:txEl>
                                              <p:pRg st="11"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4" name="Content Placeholder 3" descr="200810095505-9739.jpg"/>
          <p:cNvPicPr>
            <a:picLocks noGrp="1" noChangeAspect="1"/>
          </p:cNvPicPr>
          <p:nvPr>
            <p:ph idx="1"/>
          </p:nvPr>
        </p:nvPicPr>
        <p:blipFill>
          <a:blip r:embed="rId2" cstate="print"/>
          <a:stretch>
            <a:fillRect/>
          </a:stretch>
        </p:blipFill>
        <p:spPr>
          <a:xfrm>
            <a:off x="-247860" y="0"/>
            <a:ext cx="9391860" cy="6858000"/>
          </a:xfrm>
        </p:spPr>
      </p:pic>
      <p:sp>
        <p:nvSpPr>
          <p:cNvPr id="5" name="TextBox 4"/>
          <p:cNvSpPr txBox="1"/>
          <p:nvPr/>
        </p:nvSpPr>
        <p:spPr>
          <a:xfrm>
            <a:off x="5857884" y="3643314"/>
            <a:ext cx="1571636" cy="923330"/>
          </a:xfrm>
          <a:prstGeom prst="rect">
            <a:avLst/>
          </a:prstGeom>
          <a:noFill/>
        </p:spPr>
        <p:txBody>
          <a:bodyPr wrap="square" rtlCol="0">
            <a:spAutoFit/>
          </a:bodyPr>
          <a:lstStyle/>
          <a:p>
            <a:r>
              <a:rPr lang="en-AU" b="1" dirty="0" smtClean="0">
                <a:solidFill>
                  <a:schemeClr val="accent4">
                    <a:lumMod val="50000"/>
                  </a:schemeClr>
                </a:solidFill>
                <a:effectLst>
                  <a:outerShdw blurRad="38100" dist="38100" dir="2700000" algn="tl">
                    <a:srgbClr val="000000">
                      <a:alpha val="43137"/>
                    </a:srgbClr>
                  </a:outerShdw>
                </a:effectLst>
              </a:rPr>
              <a:t>What are the implications for  learning?</a:t>
            </a:r>
            <a:endParaRPr lang="en-AU" b="1" dirty="0">
              <a:solidFill>
                <a:schemeClr val="accent4">
                  <a:lumMod val="50000"/>
                </a:schemeClr>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58" y="214290"/>
            <a:ext cx="3008313" cy="5357850"/>
          </a:xfrm>
        </p:spPr>
        <p:txBody>
          <a:bodyPr>
            <a:noAutofit/>
          </a:bodyPr>
          <a:lstStyle/>
          <a:p>
            <a:r>
              <a:rPr lang="en-AU" sz="3600" dirty="0" smtClean="0"/>
              <a:t>Using the </a:t>
            </a:r>
            <a:r>
              <a:rPr lang="en-AU" sz="3600" i="1" dirty="0" smtClean="0"/>
              <a:t>Strategic Directions </a:t>
            </a:r>
            <a:r>
              <a:rPr lang="en-AU" sz="3600" dirty="0" smtClean="0"/>
              <a:t/>
            </a:r>
            <a:br>
              <a:rPr lang="en-AU" sz="3600" dirty="0" smtClean="0"/>
            </a:br>
            <a:r>
              <a:rPr lang="en-AU" sz="3600" dirty="0" smtClean="0"/>
              <a:t>and </a:t>
            </a:r>
            <a:br>
              <a:rPr lang="en-AU" sz="3600" dirty="0" smtClean="0"/>
            </a:br>
            <a:r>
              <a:rPr lang="en-AU" sz="3600" i="1" dirty="0" smtClean="0"/>
              <a:t>21</a:t>
            </a:r>
            <a:r>
              <a:rPr lang="en-AU" sz="3600" i="1" baseline="30000" dirty="0" smtClean="0"/>
              <a:t>st</a:t>
            </a:r>
            <a:r>
              <a:rPr lang="en-AU" sz="3600" i="1" dirty="0" smtClean="0"/>
              <a:t> </a:t>
            </a:r>
            <a:r>
              <a:rPr lang="en-AU" sz="3600" i="1" dirty="0"/>
              <a:t>C</a:t>
            </a:r>
            <a:r>
              <a:rPr lang="en-AU" sz="3600" i="1" dirty="0" smtClean="0"/>
              <a:t>entury Learners </a:t>
            </a:r>
            <a:endParaRPr lang="en-AU" sz="3600" i="1" dirty="0"/>
          </a:p>
        </p:txBody>
      </p:sp>
      <p:sp>
        <p:nvSpPr>
          <p:cNvPr id="4" name="Content Placeholder 3"/>
          <p:cNvSpPr>
            <a:spLocks noGrp="1"/>
          </p:cNvSpPr>
          <p:nvPr>
            <p:ph idx="1"/>
          </p:nvPr>
        </p:nvSpPr>
        <p:spPr/>
        <p:txBody>
          <a:bodyPr>
            <a:normAutofit lnSpcReduction="10000"/>
          </a:bodyPr>
          <a:lstStyle/>
          <a:p>
            <a:pPr marL="514350" indent="-514350">
              <a:buFont typeface="+mj-lt"/>
              <a:buAutoNum type="arabicPeriod"/>
            </a:pPr>
            <a:r>
              <a:rPr lang="en-AU" dirty="0" smtClean="0"/>
              <a:t>What should a Learning </a:t>
            </a:r>
            <a:r>
              <a:rPr lang="en-AU" dirty="0"/>
              <a:t>P</a:t>
            </a:r>
            <a:r>
              <a:rPr lang="en-AU" dirty="0" smtClean="0"/>
              <a:t>lan look like?</a:t>
            </a:r>
          </a:p>
          <a:p>
            <a:pPr marL="514350" indent="-514350">
              <a:buFont typeface="+mj-lt"/>
              <a:buAutoNum type="arabicPeriod"/>
            </a:pPr>
            <a:r>
              <a:rPr lang="en-AU" dirty="0" smtClean="0"/>
              <a:t>What will a Learning </a:t>
            </a:r>
            <a:r>
              <a:rPr lang="en-AU" dirty="0"/>
              <a:t>P</a:t>
            </a:r>
            <a:r>
              <a:rPr lang="en-AU" dirty="0" smtClean="0"/>
              <a:t>lan contain? Where will you get the information as a teacher?</a:t>
            </a:r>
          </a:p>
          <a:p>
            <a:pPr marL="514350" indent="-514350">
              <a:buFont typeface="+mj-lt"/>
              <a:buAutoNum type="arabicPeriod"/>
            </a:pPr>
            <a:r>
              <a:rPr lang="en-AU" dirty="0" smtClean="0"/>
              <a:t>What will a Unit of Learning contain?</a:t>
            </a:r>
          </a:p>
          <a:p>
            <a:pPr marL="514350" indent="-514350">
              <a:buFont typeface="+mj-lt"/>
              <a:buAutoNum type="arabicPeriod"/>
            </a:pPr>
            <a:r>
              <a:rPr lang="en-AU" dirty="0" smtClean="0"/>
              <a:t>How will you know the students have learnt and how will you build their capacity to learn? </a:t>
            </a:r>
            <a:endParaRPr lang="en-A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K-10</a:t>
            </a:r>
            <a:endParaRPr lang="en-AU" dirty="0"/>
          </a:p>
        </p:txBody>
      </p:sp>
      <p:sp>
        <p:nvSpPr>
          <p:cNvPr id="6" name="Content Placeholder 5"/>
          <p:cNvSpPr>
            <a:spLocks noGrp="1"/>
          </p:cNvSpPr>
          <p:nvPr>
            <p:ph idx="1"/>
          </p:nvPr>
        </p:nvSpPr>
        <p:spPr/>
        <p:txBody>
          <a:bodyPr/>
          <a:lstStyle/>
          <a:p>
            <a:pPr marL="0" indent="0">
              <a:buNone/>
            </a:pPr>
            <a:r>
              <a:rPr lang="en-AU" dirty="0" smtClean="0"/>
              <a:t>What the data tells us:</a:t>
            </a:r>
          </a:p>
          <a:p>
            <a:r>
              <a:rPr lang="en-AU" dirty="0" smtClean="0"/>
              <a:t>Drop in literacy levels (students in 2009 were below equivalent students from 1963 on reading scores) </a:t>
            </a:r>
          </a:p>
          <a:p>
            <a:r>
              <a:rPr lang="en-AU" dirty="0" smtClean="0"/>
              <a:t>Drop in numeracy levels – particularly Year7.</a:t>
            </a:r>
          </a:p>
          <a:p>
            <a:r>
              <a:rPr lang="en-AU" dirty="0" smtClean="0"/>
              <a:t>Attendance is 86% for students in HS across Riverina. </a:t>
            </a:r>
            <a:endParaRPr lang="en-AU" dirty="0"/>
          </a:p>
        </p:txBody>
      </p:sp>
    </p:spTree>
    <p:extLst>
      <p:ext uri="{BB962C8B-B14F-4D97-AF65-F5344CB8AC3E}">
        <p14:creationId xmlns:p14="http://schemas.microsoft.com/office/powerpoint/2010/main" val="17648423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ozymandias1.files.wordpress.com/2012/04/current-syllabus-wordl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4293096"/>
            <a:ext cx="7662023" cy="224978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a:bodyPr>
          <a:lstStyle/>
          <a:p>
            <a:r>
              <a:rPr lang="en-AU" dirty="0" smtClean="0"/>
              <a:t>Definitions:</a:t>
            </a:r>
            <a:endParaRPr lang="en-AU" dirty="0"/>
          </a:p>
        </p:txBody>
      </p:sp>
      <p:sp>
        <p:nvSpPr>
          <p:cNvPr id="3" name="Content Placeholder 2"/>
          <p:cNvSpPr>
            <a:spLocks noGrp="1"/>
          </p:cNvSpPr>
          <p:nvPr>
            <p:ph idx="1"/>
          </p:nvPr>
        </p:nvSpPr>
        <p:spPr>
          <a:xfrm>
            <a:off x="467544" y="1772816"/>
            <a:ext cx="8229600" cy="4525963"/>
          </a:xfrm>
        </p:spPr>
        <p:txBody>
          <a:bodyPr/>
          <a:lstStyle/>
          <a:p>
            <a:r>
              <a:rPr lang="en-AU" dirty="0" smtClean="0"/>
              <a:t>SYLLABUS: An </a:t>
            </a:r>
            <a:r>
              <a:rPr lang="en-AU" dirty="0"/>
              <a:t>outline of the subjects in a course of study or </a:t>
            </a:r>
            <a:r>
              <a:rPr lang="en-AU" dirty="0" smtClean="0"/>
              <a:t>learning.</a:t>
            </a:r>
          </a:p>
          <a:p>
            <a:r>
              <a:rPr lang="en-AU" dirty="0" smtClean="0"/>
              <a:t>CURRICULUM: How a teacher, school or learning organisation fulfils the outcomes of the syllabuses.</a:t>
            </a:r>
            <a:endParaRPr lang="en-AU" dirty="0"/>
          </a:p>
        </p:txBody>
      </p:sp>
    </p:spTree>
    <p:extLst>
      <p:ext uri="{BB962C8B-B14F-4D97-AF65-F5344CB8AC3E}">
        <p14:creationId xmlns:p14="http://schemas.microsoft.com/office/powerpoint/2010/main" val="42732640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AU" sz="6000" b="1" dirty="0" smtClean="0"/>
              <a:t>The purpose of schools is to increase the academic achievement of students.</a:t>
            </a:r>
            <a:endParaRPr lang="en-AU" sz="6000" b="1" dirty="0"/>
          </a:p>
        </p:txBody>
      </p:sp>
    </p:spTree>
    <p:extLst>
      <p:ext uri="{BB962C8B-B14F-4D97-AF65-F5344CB8AC3E}">
        <p14:creationId xmlns:p14="http://schemas.microsoft.com/office/powerpoint/2010/main" val="179362573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215</TotalTime>
  <Words>1048</Words>
  <Application>Microsoft Office PowerPoint</Application>
  <PresentationFormat>On-screen Show (4:3)</PresentationFormat>
  <Paragraphs>129</Paragraphs>
  <Slides>23</Slides>
  <Notes>2</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PowerPoint Presentation</vt:lpstr>
      <vt:lpstr>What we will learn from today...</vt:lpstr>
      <vt:lpstr>PowerPoint Presentation</vt:lpstr>
      <vt:lpstr>21st Century Learners</vt:lpstr>
      <vt:lpstr>PowerPoint Presentation</vt:lpstr>
      <vt:lpstr>Using the Strategic Directions  and  21st Century Learners </vt:lpstr>
      <vt:lpstr>K-10</vt:lpstr>
      <vt:lpstr>Definitions:</vt:lpstr>
      <vt:lpstr>PowerPoint Presentation</vt:lpstr>
      <vt:lpstr>PowerPoint Presentation</vt:lpstr>
      <vt:lpstr>PowerPoint Presentation</vt:lpstr>
      <vt:lpstr>Planning for learning.  Students have a right to:</vt:lpstr>
      <vt:lpstr>PowerPoint Presentation</vt:lpstr>
      <vt:lpstr>Key points</vt:lpstr>
      <vt:lpstr>Key points</vt:lpstr>
      <vt:lpstr>Thinking:</vt:lpstr>
      <vt:lpstr>What the draft policy states:</vt:lpstr>
      <vt:lpstr>Cross-curriculum areas</vt:lpstr>
      <vt:lpstr>Cross-curriculum areas</vt:lpstr>
      <vt:lpstr>PowerPoint Presentation</vt:lpstr>
      <vt:lpstr>PowerPoint Presentation</vt:lpstr>
      <vt:lpstr>PowerPoint Presentation</vt:lpstr>
      <vt:lpstr>PowerPoint Presentation</vt:lpstr>
    </vt:vector>
  </TitlesOfParts>
  <Company>DET NSW</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brussell12</dc:creator>
  <cp:lastModifiedBy>Russell, Brad</cp:lastModifiedBy>
  <cp:revision>23</cp:revision>
  <dcterms:created xsi:type="dcterms:W3CDTF">2011-11-17T02:00:07Z</dcterms:created>
  <dcterms:modified xsi:type="dcterms:W3CDTF">2012-05-29T02:42:12Z</dcterms:modified>
</cp:coreProperties>
</file>